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Default Extension="crdownload"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92" r:id="rId3"/>
    <p:sldId id="273" r:id="rId4"/>
    <p:sldId id="296" r:id="rId5"/>
    <p:sldId id="293" r:id="rId6"/>
    <p:sldId id="301" r:id="rId7"/>
    <p:sldId id="302" r:id="rId8"/>
    <p:sldId id="298" r:id="rId9"/>
    <p:sldId id="297" r:id="rId10"/>
    <p:sldId id="272" r:id="rId11"/>
    <p:sldId id="299" r:id="rId12"/>
    <p:sldId id="287" r:id="rId13"/>
    <p:sldId id="283" r:id="rId14"/>
    <p:sldId id="304" r:id="rId15"/>
    <p:sldId id="313" r:id="rId16"/>
    <p:sldId id="305" r:id="rId17"/>
    <p:sldId id="306" r:id="rId18"/>
    <p:sldId id="308" r:id="rId19"/>
    <p:sldId id="307" r:id="rId20"/>
    <p:sldId id="309" r:id="rId21"/>
    <p:sldId id="284" r:id="rId22"/>
    <p:sldId id="274" r:id="rId23"/>
    <p:sldId id="279" r:id="rId24"/>
    <p:sldId id="278" r:id="rId25"/>
    <p:sldId id="288" r:id="rId26"/>
    <p:sldId id="281" r:id="rId27"/>
    <p:sldId id="310" r:id="rId28"/>
    <p:sldId id="311" r:id="rId29"/>
    <p:sldId id="280" r:id="rId30"/>
    <p:sldId id="277" r:id="rId31"/>
    <p:sldId id="312" r:id="rId32"/>
    <p:sldId id="266" r:id="rId33"/>
    <p:sldId id="261"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62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9" d="100"/>
          <a:sy n="89" d="100"/>
        </p:scale>
        <p:origin x="466"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blue logo">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992959" y="3035431"/>
            <a:ext cx="10309781" cy="886118"/>
          </a:xfrm>
        </p:spPr>
        <p:txBody>
          <a:bodyPr anchor="b"/>
          <a:lstStyle>
            <a:lvl1pPr algn="ctr">
              <a:defRPr sz="6000"/>
            </a:lvl1pPr>
          </a:lstStyle>
          <a:p>
            <a:r>
              <a:rPr lang="en-US" dirty="0"/>
              <a:t>Title slide - blue logo</a:t>
            </a:r>
          </a:p>
        </p:txBody>
      </p:sp>
      <p:sp>
        <p:nvSpPr>
          <p:cNvPr id="9" name="Text Placeholder 8"/>
          <p:cNvSpPr>
            <a:spLocks noGrp="1"/>
          </p:cNvSpPr>
          <p:nvPr>
            <p:ph type="body" sz="quarter" idx="10" hasCustomPrompt="1"/>
          </p:nvPr>
        </p:nvSpPr>
        <p:spPr>
          <a:xfrm>
            <a:off x="992719" y="4071941"/>
            <a:ext cx="10420349" cy="688975"/>
          </a:xfrm>
        </p:spPr>
        <p:txBody>
          <a:bodyPr>
            <a:noAutofit/>
          </a:bodyPr>
          <a:lstStyle>
            <a:lvl1pPr marL="0" indent="0">
              <a:buNone/>
              <a:defRPr sz="1400" baseline="0">
                <a:solidFill>
                  <a:schemeClr val="accent2"/>
                </a:solidFill>
              </a:defRPr>
            </a:lvl1pPr>
            <a:lvl2pPr>
              <a:defRPr sz="1400"/>
            </a:lvl2pPr>
            <a:lvl3pPr>
              <a:defRPr sz="1400"/>
            </a:lvl3pPr>
            <a:lvl4pPr>
              <a:defRPr sz="1400"/>
            </a:lvl4pPr>
            <a:lvl5pPr>
              <a:defRPr sz="1400"/>
            </a:lvl5pPr>
          </a:lstStyle>
          <a:p>
            <a:pPr lvl="0"/>
            <a:r>
              <a:rPr lang="en-US" dirty="0"/>
              <a:t>Be creative with the Franklin font family, impressive photography and our diagonal graphic element</a:t>
            </a:r>
          </a:p>
        </p:txBody>
      </p:sp>
    </p:spTree>
    <p:extLst>
      <p:ext uri="{BB962C8B-B14F-4D97-AF65-F5344CB8AC3E}">
        <p14:creationId xmlns:p14="http://schemas.microsoft.com/office/powerpoint/2010/main" val="2691056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black logo">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992959" y="3035431"/>
            <a:ext cx="10309781" cy="886118"/>
          </a:xfrm>
        </p:spPr>
        <p:txBody>
          <a:bodyPr anchor="b"/>
          <a:lstStyle>
            <a:lvl1pPr algn="ctr">
              <a:defRPr sz="6000"/>
            </a:lvl1pPr>
          </a:lstStyle>
          <a:p>
            <a:r>
              <a:rPr lang="en-US" dirty="0"/>
              <a:t>Title slide - black logo</a:t>
            </a:r>
          </a:p>
        </p:txBody>
      </p:sp>
      <p:sp>
        <p:nvSpPr>
          <p:cNvPr id="9" name="Text Placeholder 8"/>
          <p:cNvSpPr>
            <a:spLocks noGrp="1"/>
          </p:cNvSpPr>
          <p:nvPr>
            <p:ph type="body" sz="quarter" idx="10" hasCustomPrompt="1"/>
          </p:nvPr>
        </p:nvSpPr>
        <p:spPr>
          <a:xfrm>
            <a:off x="992719" y="4071941"/>
            <a:ext cx="10420349" cy="688975"/>
          </a:xfrm>
        </p:spPr>
        <p:txBody>
          <a:bodyPr>
            <a:noAutofit/>
          </a:bodyPr>
          <a:lstStyle>
            <a:lvl1pPr marL="0" indent="0">
              <a:buNone/>
              <a:defRPr sz="1400" baseline="0">
                <a:solidFill>
                  <a:schemeClr val="accent2"/>
                </a:solidFill>
              </a:defRPr>
            </a:lvl1pPr>
            <a:lvl2pPr>
              <a:defRPr sz="1400"/>
            </a:lvl2pPr>
            <a:lvl3pPr>
              <a:defRPr sz="1400"/>
            </a:lvl3pPr>
            <a:lvl4pPr>
              <a:defRPr sz="1400"/>
            </a:lvl4pPr>
            <a:lvl5pPr>
              <a:defRPr sz="1400"/>
            </a:lvl5pPr>
          </a:lstStyle>
          <a:p>
            <a:pPr lvl="0"/>
            <a:r>
              <a:rPr lang="en-US" dirty="0"/>
              <a:t>Be creative with the Franklin font family, impressive photography and our diagonal graphic element</a:t>
            </a:r>
          </a:p>
        </p:txBody>
      </p:sp>
    </p:spTree>
    <p:extLst>
      <p:ext uri="{BB962C8B-B14F-4D97-AF65-F5344CB8AC3E}">
        <p14:creationId xmlns:p14="http://schemas.microsoft.com/office/powerpoint/2010/main" val="1603762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Blue layout with 66 degre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2725811" y="421690"/>
            <a:ext cx="8237132" cy="511567"/>
          </a:xfrm>
        </p:spPr>
        <p:txBody>
          <a:bodyPr>
            <a:normAutofit/>
          </a:bodyPr>
          <a:lstStyle>
            <a:lvl1pPr>
              <a:defRPr sz="2600" baseline="0">
                <a:solidFill>
                  <a:schemeClr val="accent1"/>
                </a:solidFill>
              </a:defRPr>
            </a:lvl1pPr>
          </a:lstStyle>
          <a:p>
            <a:r>
              <a:rPr lang="en-US" dirty="0"/>
              <a:t>Slide title – blue layout</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0" hasCustomPrompt="1"/>
          </p:nvPr>
        </p:nvSpPr>
        <p:spPr>
          <a:xfrm>
            <a:off x="-1" y="527848"/>
            <a:ext cx="2416207" cy="299244"/>
          </a:xfrm>
          <a:noFill/>
        </p:spPr>
        <p:txBody>
          <a:bodyPr>
            <a:normAutofit/>
          </a:bodyPr>
          <a:lstStyle>
            <a:lvl1pPr marL="0" indent="0" algn="r">
              <a:buNone/>
              <a:defRPr sz="1800" baseline="0">
                <a:solidFill>
                  <a:srgbClr val="606269"/>
                </a:solidFill>
              </a:defRPr>
            </a:lvl1pPr>
          </a:lstStyle>
          <a:p>
            <a:pPr lvl="0"/>
            <a:r>
              <a:rPr lang="en-US" dirty="0"/>
              <a:t>Project logo or name</a:t>
            </a:r>
          </a:p>
        </p:txBody>
      </p:sp>
    </p:spTree>
    <p:extLst>
      <p:ext uri="{BB962C8B-B14F-4D97-AF65-F5344CB8AC3E}">
        <p14:creationId xmlns:p14="http://schemas.microsoft.com/office/powerpoint/2010/main" val="1503407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 Blue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2725811" y="421690"/>
            <a:ext cx="8237132" cy="511567"/>
          </a:xfrm>
        </p:spPr>
        <p:txBody>
          <a:bodyPr>
            <a:normAutofit/>
          </a:bodyPr>
          <a:lstStyle>
            <a:lvl1pPr>
              <a:defRPr sz="2600" baseline="0">
                <a:solidFill>
                  <a:schemeClr val="accent1"/>
                </a:solidFill>
              </a:defRPr>
            </a:lvl1pPr>
          </a:lstStyle>
          <a:p>
            <a:r>
              <a:rPr lang="en-US" dirty="0"/>
              <a:t>Slide title – blue layout</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0" hasCustomPrompt="1"/>
          </p:nvPr>
        </p:nvSpPr>
        <p:spPr>
          <a:xfrm>
            <a:off x="-1" y="527848"/>
            <a:ext cx="2416207" cy="299244"/>
          </a:xfrm>
          <a:noFill/>
        </p:spPr>
        <p:txBody>
          <a:bodyPr>
            <a:normAutofit/>
          </a:bodyPr>
          <a:lstStyle>
            <a:lvl1pPr marL="0" indent="0" algn="r">
              <a:buNone/>
              <a:defRPr sz="1800" baseline="0">
                <a:solidFill>
                  <a:srgbClr val="606269"/>
                </a:solidFill>
              </a:defRPr>
            </a:lvl1pPr>
          </a:lstStyle>
          <a:p>
            <a:pPr lvl="0"/>
            <a:r>
              <a:rPr lang="en-US" dirty="0"/>
              <a:t>Project logo or name</a:t>
            </a:r>
          </a:p>
        </p:txBody>
      </p:sp>
    </p:spTree>
    <p:extLst>
      <p:ext uri="{BB962C8B-B14F-4D97-AF65-F5344CB8AC3E}">
        <p14:creationId xmlns:p14="http://schemas.microsoft.com/office/powerpoint/2010/main" val="1104508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 Orange layout with 66 degre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a:spLocks noGrp="1"/>
          </p:cNvSpPr>
          <p:nvPr>
            <p:ph type="title" hasCustomPrompt="1"/>
          </p:nvPr>
        </p:nvSpPr>
        <p:spPr>
          <a:xfrm>
            <a:off x="2725811" y="421690"/>
            <a:ext cx="8237132" cy="511567"/>
          </a:xfrm>
        </p:spPr>
        <p:txBody>
          <a:bodyPr>
            <a:normAutofit/>
          </a:bodyPr>
          <a:lstStyle>
            <a:lvl1pPr>
              <a:defRPr sz="2600" baseline="0">
                <a:solidFill>
                  <a:schemeClr val="accent2"/>
                </a:solidFill>
              </a:defRPr>
            </a:lvl1pPr>
          </a:lstStyle>
          <a:p>
            <a:r>
              <a:rPr lang="en-US" dirty="0"/>
              <a:t>Slide title – orange layout</a:t>
            </a:r>
          </a:p>
        </p:txBody>
      </p:sp>
      <p:sp>
        <p:nvSpPr>
          <p:cNvPr id="8" name="Text Placeholder 11"/>
          <p:cNvSpPr>
            <a:spLocks noGrp="1"/>
          </p:cNvSpPr>
          <p:nvPr>
            <p:ph type="body" sz="quarter" idx="10" hasCustomPrompt="1"/>
          </p:nvPr>
        </p:nvSpPr>
        <p:spPr>
          <a:xfrm>
            <a:off x="-49431" y="527848"/>
            <a:ext cx="2465638" cy="299244"/>
          </a:xfrm>
          <a:noFill/>
        </p:spPr>
        <p:txBody>
          <a:bodyPr>
            <a:normAutofit/>
          </a:bodyPr>
          <a:lstStyle>
            <a:lvl1pPr marL="0" indent="0" algn="r">
              <a:buNone/>
              <a:defRPr sz="1800" baseline="0">
                <a:solidFill>
                  <a:srgbClr val="606269"/>
                </a:solidFill>
              </a:defRPr>
            </a:lvl1pPr>
          </a:lstStyle>
          <a:p>
            <a:pPr lvl="0"/>
            <a:r>
              <a:rPr lang="en-US" dirty="0"/>
              <a:t>Project logo or name</a:t>
            </a:r>
          </a:p>
        </p:txBody>
      </p:sp>
    </p:spTree>
    <p:extLst>
      <p:ext uri="{BB962C8B-B14F-4D97-AF65-F5344CB8AC3E}">
        <p14:creationId xmlns:p14="http://schemas.microsoft.com/office/powerpoint/2010/main" val="4093134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 Orange 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a:spLocks noGrp="1"/>
          </p:cNvSpPr>
          <p:nvPr>
            <p:ph type="title" hasCustomPrompt="1"/>
          </p:nvPr>
        </p:nvSpPr>
        <p:spPr>
          <a:xfrm>
            <a:off x="2725811" y="421690"/>
            <a:ext cx="8237132" cy="511567"/>
          </a:xfrm>
        </p:spPr>
        <p:txBody>
          <a:bodyPr>
            <a:normAutofit/>
          </a:bodyPr>
          <a:lstStyle>
            <a:lvl1pPr>
              <a:defRPr sz="2600" baseline="0">
                <a:solidFill>
                  <a:schemeClr val="accent2"/>
                </a:solidFill>
              </a:defRPr>
            </a:lvl1pPr>
          </a:lstStyle>
          <a:p>
            <a:r>
              <a:rPr lang="en-US" dirty="0"/>
              <a:t>Slide title – orange layout</a:t>
            </a:r>
          </a:p>
        </p:txBody>
      </p:sp>
      <p:sp>
        <p:nvSpPr>
          <p:cNvPr id="8" name="Text Placeholder 11"/>
          <p:cNvSpPr>
            <a:spLocks noGrp="1"/>
          </p:cNvSpPr>
          <p:nvPr>
            <p:ph type="body" sz="quarter" idx="10" hasCustomPrompt="1"/>
          </p:nvPr>
        </p:nvSpPr>
        <p:spPr>
          <a:xfrm>
            <a:off x="-49431" y="527848"/>
            <a:ext cx="2465638" cy="299244"/>
          </a:xfrm>
          <a:noFill/>
        </p:spPr>
        <p:txBody>
          <a:bodyPr>
            <a:normAutofit/>
          </a:bodyPr>
          <a:lstStyle>
            <a:lvl1pPr marL="0" indent="0" algn="r">
              <a:buNone/>
              <a:defRPr sz="1800" baseline="0">
                <a:solidFill>
                  <a:srgbClr val="606269"/>
                </a:solidFill>
              </a:defRPr>
            </a:lvl1pPr>
          </a:lstStyle>
          <a:p>
            <a:pPr lvl="0"/>
            <a:r>
              <a:rPr lang="en-US" dirty="0"/>
              <a:t>Project logo or name</a:t>
            </a:r>
          </a:p>
        </p:txBody>
      </p:sp>
    </p:spTree>
    <p:extLst>
      <p:ext uri="{BB962C8B-B14F-4D97-AF65-F5344CB8AC3E}">
        <p14:creationId xmlns:p14="http://schemas.microsoft.com/office/powerpoint/2010/main" val="2084638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 Grey layout with 66 degre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a:spLocks noGrp="1"/>
          </p:cNvSpPr>
          <p:nvPr>
            <p:ph type="title" hasCustomPrompt="1"/>
          </p:nvPr>
        </p:nvSpPr>
        <p:spPr>
          <a:xfrm>
            <a:off x="2725811" y="421690"/>
            <a:ext cx="8237132" cy="511567"/>
          </a:xfrm>
        </p:spPr>
        <p:txBody>
          <a:bodyPr>
            <a:normAutofit/>
          </a:bodyPr>
          <a:lstStyle>
            <a:lvl1pPr>
              <a:defRPr sz="2600" baseline="0">
                <a:solidFill>
                  <a:srgbClr val="606269"/>
                </a:solidFill>
              </a:defRPr>
            </a:lvl1pPr>
          </a:lstStyle>
          <a:p>
            <a:r>
              <a:rPr lang="en-US" dirty="0"/>
              <a:t>Slide title – grey layout</a:t>
            </a:r>
          </a:p>
        </p:txBody>
      </p:sp>
      <p:sp>
        <p:nvSpPr>
          <p:cNvPr id="9" name="Text Placeholder 11"/>
          <p:cNvSpPr>
            <a:spLocks noGrp="1"/>
          </p:cNvSpPr>
          <p:nvPr>
            <p:ph type="body" sz="quarter" idx="10" hasCustomPrompt="1"/>
          </p:nvPr>
        </p:nvSpPr>
        <p:spPr>
          <a:xfrm>
            <a:off x="761" y="527848"/>
            <a:ext cx="2415445" cy="299244"/>
          </a:xfrm>
          <a:noFill/>
        </p:spPr>
        <p:txBody>
          <a:bodyPr>
            <a:normAutofit/>
          </a:bodyPr>
          <a:lstStyle>
            <a:lvl1pPr marL="0" indent="0" algn="r">
              <a:buNone/>
              <a:defRPr sz="1800" baseline="0">
                <a:solidFill>
                  <a:srgbClr val="606269"/>
                </a:solidFill>
              </a:defRPr>
            </a:lvl1pPr>
          </a:lstStyle>
          <a:p>
            <a:pPr lvl="0"/>
            <a:r>
              <a:rPr lang="en-US" dirty="0"/>
              <a:t>Project logo or name</a:t>
            </a:r>
          </a:p>
        </p:txBody>
      </p:sp>
    </p:spTree>
    <p:extLst>
      <p:ext uri="{BB962C8B-B14F-4D97-AF65-F5344CB8AC3E}">
        <p14:creationId xmlns:p14="http://schemas.microsoft.com/office/powerpoint/2010/main" val="2303862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Content - Grey 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92002" cy="6858001"/>
          </a:xfrm>
          <a:prstGeom prst="rect">
            <a:avLst/>
          </a:prstGeom>
        </p:spPr>
      </p:pic>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a:spLocks noGrp="1"/>
          </p:cNvSpPr>
          <p:nvPr>
            <p:ph type="title" hasCustomPrompt="1"/>
          </p:nvPr>
        </p:nvSpPr>
        <p:spPr>
          <a:xfrm>
            <a:off x="2725811" y="421690"/>
            <a:ext cx="8237132" cy="511567"/>
          </a:xfrm>
        </p:spPr>
        <p:txBody>
          <a:bodyPr>
            <a:normAutofit/>
          </a:bodyPr>
          <a:lstStyle>
            <a:lvl1pPr>
              <a:defRPr sz="2600" baseline="0">
                <a:solidFill>
                  <a:srgbClr val="606269"/>
                </a:solidFill>
              </a:defRPr>
            </a:lvl1pPr>
          </a:lstStyle>
          <a:p>
            <a:r>
              <a:rPr lang="en-US" dirty="0"/>
              <a:t>Slide title – grey layout</a:t>
            </a:r>
          </a:p>
        </p:txBody>
      </p:sp>
      <p:sp>
        <p:nvSpPr>
          <p:cNvPr id="9" name="Text Placeholder 11"/>
          <p:cNvSpPr>
            <a:spLocks noGrp="1"/>
          </p:cNvSpPr>
          <p:nvPr>
            <p:ph type="body" sz="quarter" idx="10" hasCustomPrompt="1"/>
          </p:nvPr>
        </p:nvSpPr>
        <p:spPr>
          <a:xfrm>
            <a:off x="761" y="527848"/>
            <a:ext cx="2415445" cy="299244"/>
          </a:xfrm>
          <a:noFill/>
        </p:spPr>
        <p:txBody>
          <a:bodyPr>
            <a:normAutofit/>
          </a:bodyPr>
          <a:lstStyle>
            <a:lvl1pPr marL="0" indent="0" algn="r">
              <a:buNone/>
              <a:defRPr sz="1800" baseline="0">
                <a:solidFill>
                  <a:srgbClr val="606269"/>
                </a:solidFill>
              </a:defRPr>
            </a:lvl1pPr>
          </a:lstStyle>
          <a:p>
            <a:pPr lvl="0"/>
            <a:r>
              <a:rPr lang="en-US" dirty="0"/>
              <a:t>Project logo or name</a:t>
            </a:r>
          </a:p>
        </p:txBody>
      </p:sp>
    </p:spTree>
    <p:extLst>
      <p:ext uri="{BB962C8B-B14F-4D97-AF65-F5344CB8AC3E}">
        <p14:creationId xmlns:p14="http://schemas.microsoft.com/office/powerpoint/2010/main" val="2304256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break - blu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2"/>
          <p:cNvSpPr>
            <a:spLocks noGrp="1"/>
          </p:cNvSpPr>
          <p:nvPr>
            <p:ph type="body" idx="1" hasCustomPrompt="1"/>
          </p:nvPr>
        </p:nvSpPr>
        <p:spPr>
          <a:xfrm>
            <a:off x="838200" y="417517"/>
            <a:ext cx="10515600" cy="1500187"/>
          </a:xfrm>
        </p:spPr>
        <p:txBody>
          <a:bodyPr/>
          <a:lstStyle>
            <a:lvl1pPr marL="0" indent="0">
              <a:buNone/>
              <a:defRPr sz="24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Use these color slides sparingly to draw attention or a section break</a:t>
            </a:r>
          </a:p>
        </p:txBody>
      </p:sp>
    </p:spTree>
    <p:extLst>
      <p:ext uri="{BB962C8B-B14F-4D97-AF65-F5344CB8AC3E}">
        <p14:creationId xmlns:p14="http://schemas.microsoft.com/office/powerpoint/2010/main" val="1339589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break - orang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2"/>
          <p:cNvSpPr>
            <a:spLocks noGrp="1"/>
          </p:cNvSpPr>
          <p:nvPr>
            <p:ph type="body" idx="1" hasCustomPrompt="1"/>
          </p:nvPr>
        </p:nvSpPr>
        <p:spPr>
          <a:xfrm>
            <a:off x="838200" y="417517"/>
            <a:ext cx="10515600" cy="1500187"/>
          </a:xfrm>
        </p:spPr>
        <p:txBody>
          <a:bodyPr/>
          <a:lstStyle>
            <a:lvl1pPr marL="0" indent="0">
              <a:buNone/>
              <a:defRPr sz="24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Use these color slides sparingly to draw attention or a section break</a:t>
            </a:r>
          </a:p>
        </p:txBody>
      </p:sp>
    </p:spTree>
    <p:extLst>
      <p:ext uri="{BB962C8B-B14F-4D97-AF65-F5344CB8AC3E}">
        <p14:creationId xmlns:p14="http://schemas.microsoft.com/office/powerpoint/2010/main" val="3706395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break - grey">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2"/>
          <p:cNvSpPr>
            <a:spLocks noGrp="1"/>
          </p:cNvSpPr>
          <p:nvPr>
            <p:ph type="body" idx="1" hasCustomPrompt="1"/>
          </p:nvPr>
        </p:nvSpPr>
        <p:spPr>
          <a:xfrm>
            <a:off x="838200" y="417517"/>
            <a:ext cx="10515600" cy="1500187"/>
          </a:xfrm>
        </p:spPr>
        <p:txBody>
          <a:bodyPr/>
          <a:lstStyle>
            <a:lvl1pPr marL="0" indent="0">
              <a:buNone/>
              <a:defRPr sz="24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Use these color slides sparingly to draw attention or a section break</a:t>
            </a:r>
          </a:p>
        </p:txBody>
      </p:sp>
    </p:spTree>
    <p:extLst>
      <p:ext uri="{BB962C8B-B14F-4D97-AF65-F5344CB8AC3E}">
        <p14:creationId xmlns:p14="http://schemas.microsoft.com/office/powerpoint/2010/main" val="6529730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ing slide - black logo">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11"/>
          <p:cNvSpPr>
            <a:spLocks noGrp="1"/>
          </p:cNvSpPr>
          <p:nvPr>
            <p:ph type="body" sz="quarter" idx="10" hasCustomPrompt="1"/>
          </p:nvPr>
        </p:nvSpPr>
        <p:spPr>
          <a:xfrm>
            <a:off x="6672" y="527848"/>
            <a:ext cx="9962829" cy="367502"/>
          </a:xfrm>
          <a:noFill/>
        </p:spPr>
        <p:txBody>
          <a:bodyPr>
            <a:normAutofit/>
          </a:bodyPr>
          <a:lstStyle>
            <a:lvl1pPr marL="0" indent="0" algn="r">
              <a:buNone/>
              <a:defRPr sz="1800" baseline="0">
                <a:solidFill>
                  <a:srgbClr val="606269"/>
                </a:solidFill>
              </a:defRPr>
            </a:lvl1pPr>
          </a:lstStyle>
          <a:p>
            <a:pPr lvl="0"/>
            <a:r>
              <a:rPr lang="en-US" dirty="0"/>
              <a:t>Use these slides with the Wilson logo as an option to end the presentation</a:t>
            </a:r>
          </a:p>
        </p:txBody>
      </p:sp>
    </p:spTree>
    <p:extLst>
      <p:ext uri="{BB962C8B-B14F-4D97-AF65-F5344CB8AC3E}">
        <p14:creationId xmlns:p14="http://schemas.microsoft.com/office/powerpoint/2010/main" val="9775954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Ending slide - blue logo">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11"/>
          <p:cNvSpPr>
            <a:spLocks noGrp="1"/>
          </p:cNvSpPr>
          <p:nvPr>
            <p:ph type="body" sz="quarter" idx="10" hasCustomPrompt="1"/>
          </p:nvPr>
        </p:nvSpPr>
        <p:spPr>
          <a:xfrm>
            <a:off x="6672" y="527848"/>
            <a:ext cx="9962829" cy="367502"/>
          </a:xfrm>
          <a:noFill/>
        </p:spPr>
        <p:txBody>
          <a:bodyPr>
            <a:normAutofit/>
          </a:bodyPr>
          <a:lstStyle>
            <a:lvl1pPr marL="0" indent="0" algn="r">
              <a:buNone/>
              <a:defRPr sz="1800" baseline="0">
                <a:solidFill>
                  <a:srgbClr val="606269"/>
                </a:solidFill>
              </a:defRPr>
            </a:lvl1pPr>
          </a:lstStyle>
          <a:p>
            <a:pPr lvl="0"/>
            <a:r>
              <a:rPr lang="en-US" dirty="0"/>
              <a:t>Use these slides with the Wilson logo as an option to end the presentation</a:t>
            </a:r>
          </a:p>
        </p:txBody>
      </p:sp>
    </p:spTree>
    <p:extLst>
      <p:ext uri="{BB962C8B-B14F-4D97-AF65-F5344CB8AC3E}">
        <p14:creationId xmlns:p14="http://schemas.microsoft.com/office/powerpoint/2010/main" val="32673797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ding slide - blu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540" y="-1"/>
            <a:ext cx="12162460" cy="6874697"/>
          </a:xfrm>
          <a:prstGeom prst="rect">
            <a:avLst/>
          </a:prstGeom>
        </p:spPr>
      </p:pic>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11"/>
          <p:cNvSpPr>
            <a:spLocks noGrp="1"/>
          </p:cNvSpPr>
          <p:nvPr>
            <p:ph type="body" sz="quarter" idx="10" hasCustomPrompt="1"/>
          </p:nvPr>
        </p:nvSpPr>
        <p:spPr>
          <a:xfrm>
            <a:off x="-6029" y="527848"/>
            <a:ext cx="9962829" cy="367502"/>
          </a:xfrm>
          <a:noFill/>
        </p:spPr>
        <p:txBody>
          <a:bodyPr>
            <a:normAutofit/>
          </a:bodyPr>
          <a:lstStyle>
            <a:lvl1pPr marL="0" indent="0" algn="r">
              <a:buNone/>
              <a:defRPr sz="1800" baseline="0">
                <a:solidFill>
                  <a:schemeClr val="bg1"/>
                </a:solidFill>
              </a:defRPr>
            </a:lvl1pPr>
          </a:lstStyle>
          <a:p>
            <a:pPr lvl="0"/>
            <a:r>
              <a:rPr lang="en-US" dirty="0"/>
              <a:t>Use these slides with the Wilson logo as an option to end the presentation</a:t>
            </a:r>
          </a:p>
        </p:txBody>
      </p:sp>
    </p:spTree>
    <p:extLst>
      <p:ext uri="{BB962C8B-B14F-4D97-AF65-F5344CB8AC3E}">
        <p14:creationId xmlns:p14="http://schemas.microsoft.com/office/powerpoint/2010/main" val="40654190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ing slide - orang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540" y="-1"/>
            <a:ext cx="12162460" cy="6874697"/>
          </a:xfrm>
          <a:prstGeom prst="rect">
            <a:avLst/>
          </a:prstGeom>
        </p:spPr>
      </p:pic>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11"/>
          <p:cNvSpPr>
            <a:spLocks noGrp="1"/>
          </p:cNvSpPr>
          <p:nvPr>
            <p:ph type="body" sz="quarter" idx="10" hasCustomPrompt="1"/>
          </p:nvPr>
        </p:nvSpPr>
        <p:spPr>
          <a:xfrm>
            <a:off x="-6029" y="527848"/>
            <a:ext cx="9962829" cy="367502"/>
          </a:xfrm>
          <a:noFill/>
        </p:spPr>
        <p:txBody>
          <a:bodyPr>
            <a:normAutofit/>
          </a:bodyPr>
          <a:lstStyle>
            <a:lvl1pPr marL="0" indent="0" algn="r">
              <a:buNone/>
              <a:defRPr sz="1800" baseline="0">
                <a:solidFill>
                  <a:schemeClr val="bg1"/>
                </a:solidFill>
              </a:defRPr>
            </a:lvl1pPr>
          </a:lstStyle>
          <a:p>
            <a:pPr lvl="0"/>
            <a:r>
              <a:rPr lang="en-US" dirty="0"/>
              <a:t>Use these slides with the Wilson logo as an option to end the presentation</a:t>
            </a:r>
          </a:p>
        </p:txBody>
      </p:sp>
    </p:spTree>
    <p:extLst>
      <p:ext uri="{BB962C8B-B14F-4D97-AF65-F5344CB8AC3E}">
        <p14:creationId xmlns:p14="http://schemas.microsoft.com/office/powerpoint/2010/main" val="452162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ing slide - gre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540" y="-1"/>
            <a:ext cx="12162460" cy="6874697"/>
          </a:xfrm>
          <a:prstGeom prst="rect">
            <a:avLst/>
          </a:prstGeom>
        </p:spPr>
      </p:pic>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11"/>
          <p:cNvSpPr>
            <a:spLocks noGrp="1"/>
          </p:cNvSpPr>
          <p:nvPr>
            <p:ph type="body" sz="quarter" idx="10" hasCustomPrompt="1"/>
          </p:nvPr>
        </p:nvSpPr>
        <p:spPr>
          <a:xfrm>
            <a:off x="-6029" y="527848"/>
            <a:ext cx="9962829" cy="367502"/>
          </a:xfrm>
          <a:noFill/>
        </p:spPr>
        <p:txBody>
          <a:bodyPr>
            <a:normAutofit/>
          </a:bodyPr>
          <a:lstStyle>
            <a:lvl1pPr marL="0" indent="0" algn="r">
              <a:buNone/>
              <a:defRPr sz="1800" baseline="0">
                <a:solidFill>
                  <a:schemeClr val="bg1"/>
                </a:solidFill>
              </a:defRPr>
            </a:lvl1pPr>
          </a:lstStyle>
          <a:p>
            <a:pPr lvl="0"/>
            <a:r>
              <a:rPr lang="en-US" dirty="0"/>
              <a:t>Use these slides with the Wilson logo as an option to end the presentation</a:t>
            </a:r>
          </a:p>
        </p:txBody>
      </p:sp>
    </p:spTree>
    <p:extLst>
      <p:ext uri="{BB962C8B-B14F-4D97-AF65-F5344CB8AC3E}">
        <p14:creationId xmlns:p14="http://schemas.microsoft.com/office/powerpoint/2010/main" val="8285420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82612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36033640"/>
      </p:ext>
    </p:extLst>
  </p:cSld>
  <p:clrMap bg1="lt1" tx1="dk1" bg2="lt2" tx2="dk2" accent1="accent1" accent2="accent2" accent3="accent3" accent4="accent4" accent5="accent5" accent6="accent6" hlink="hlink" folHlink="folHlink"/>
  <p:sldLayoutIdLst>
    <p:sldLayoutId id="2147483673" r:id="rId1"/>
    <p:sldLayoutId id="2147483684" r:id="rId2"/>
    <p:sldLayoutId id="2147483674" r:id="rId3"/>
    <p:sldLayoutId id="2147483695" r:id="rId4"/>
    <p:sldLayoutId id="2147483685" r:id="rId5"/>
    <p:sldLayoutId id="2147483696" r:id="rId6"/>
    <p:sldLayoutId id="2147483686" r:id="rId7"/>
    <p:sldLayoutId id="2147483697" r:id="rId8"/>
    <p:sldLayoutId id="2147483675" r:id="rId9"/>
    <p:sldLayoutId id="2147483687" r:id="rId10"/>
    <p:sldLayoutId id="2147483688" r:id="rId11"/>
    <p:sldLayoutId id="2147483689" r:id="rId12"/>
    <p:sldLayoutId id="2147483693" r:id="rId13"/>
    <p:sldLayoutId id="2147483690" r:id="rId14"/>
    <p:sldLayoutId id="2147483691" r:id="rId15"/>
    <p:sldLayoutId id="2147483692" r:id="rId16"/>
    <p:sldLayoutId id="2147483694"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3.xml"/><Relationship Id="rId4" Type="http://schemas.openxmlformats.org/officeDocument/2006/relationships/image" Target="../media/image19.jpg"/></Relationships>
</file>

<file path=ppt/slides/_rels/slide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3.xml"/><Relationship Id="rId5" Type="http://schemas.openxmlformats.org/officeDocument/2006/relationships/image" Target="../media/image29.jp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3.xml"/><Relationship Id="rId4" Type="http://schemas.openxmlformats.org/officeDocument/2006/relationships/image" Target="../media/image33.jpeg"/></Relationships>
</file>

<file path=ppt/slides/_rels/slide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3.xml"/><Relationship Id="rId4" Type="http://schemas.openxmlformats.org/officeDocument/2006/relationships/image" Target="../media/image36.jpeg"/></Relationships>
</file>

<file path=ppt/slides/_rels/slide1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3.xml"/><Relationship Id="rId4" Type="http://schemas.openxmlformats.org/officeDocument/2006/relationships/image" Target="../media/image46.jfif"/></Relationships>
</file>

<file path=ppt/slides/_rels/slide1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3.xml"/><Relationship Id="rId5" Type="http://schemas.openxmlformats.org/officeDocument/2006/relationships/image" Target="../media/image52.jpeg"/><Relationship Id="rId4" Type="http://schemas.openxmlformats.org/officeDocument/2006/relationships/image" Target="../media/image51.jpg"/></Relationships>
</file>

<file path=ppt/slides/_rels/slide1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29.jpg"/><Relationship Id="rId1" Type="http://schemas.openxmlformats.org/officeDocument/2006/relationships/slideLayout" Target="../slideLayouts/slideLayout3.xml"/><Relationship Id="rId5" Type="http://schemas.openxmlformats.org/officeDocument/2006/relationships/image" Target="../media/image55.jpg"/><Relationship Id="rId4" Type="http://schemas.openxmlformats.org/officeDocument/2006/relationships/image" Target="../media/image54.jpg"/></Relationships>
</file>

<file path=ppt/slides/_rels/slide18.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7.jpeg"/><Relationship Id="rId7" Type="http://schemas.openxmlformats.org/officeDocument/2006/relationships/image" Target="../media/image61.jpeg"/><Relationship Id="rId2" Type="http://schemas.openxmlformats.org/officeDocument/2006/relationships/image" Target="../media/image56.jpeg"/><Relationship Id="rId1" Type="http://schemas.openxmlformats.org/officeDocument/2006/relationships/slideLayout" Target="../slideLayouts/slideLayout3.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1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3.xml"/><Relationship Id="rId5" Type="http://schemas.openxmlformats.org/officeDocument/2006/relationships/image" Target="../media/image67.jpeg"/><Relationship Id="rId4" Type="http://schemas.openxmlformats.org/officeDocument/2006/relationships/image" Target="../media/image66.jpeg"/></Relationships>
</file>

<file path=ppt/slides/_rels/slide21.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72.crdownload"/><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2959" y="2542882"/>
            <a:ext cx="10309781" cy="886118"/>
          </a:xfrm>
        </p:spPr>
        <p:txBody>
          <a:bodyPr>
            <a:normAutofit fontScale="90000"/>
          </a:bodyPr>
          <a:lstStyle/>
          <a:p>
            <a:r>
              <a:rPr lang="en-US" dirty="0">
                <a:solidFill>
                  <a:schemeClr val="accent1"/>
                </a:solidFill>
              </a:rPr>
              <a:t>Dos Lagos</a:t>
            </a:r>
            <a:br>
              <a:rPr lang="en-US" dirty="0">
                <a:solidFill>
                  <a:schemeClr val="accent1"/>
                </a:solidFill>
              </a:rPr>
            </a:br>
            <a:r>
              <a:rPr lang="en-US" dirty="0">
                <a:solidFill>
                  <a:schemeClr val="accent1"/>
                </a:solidFill>
              </a:rPr>
              <a:t>Health &amp; Wellness</a:t>
            </a:r>
            <a:br>
              <a:rPr lang="en-US" dirty="0">
                <a:solidFill>
                  <a:schemeClr val="accent1"/>
                </a:solidFill>
              </a:rPr>
            </a:br>
            <a:r>
              <a:rPr lang="en-US" dirty="0">
                <a:solidFill>
                  <a:schemeClr val="accent1"/>
                </a:solidFill>
              </a:rPr>
              <a:t>Master Plan Amendment</a:t>
            </a:r>
          </a:p>
        </p:txBody>
      </p:sp>
      <p:sp>
        <p:nvSpPr>
          <p:cNvPr id="3" name="Text Placeholder 2"/>
          <p:cNvSpPr>
            <a:spLocks noGrp="1"/>
          </p:cNvSpPr>
          <p:nvPr>
            <p:ph type="body" sz="quarter" idx="10"/>
          </p:nvPr>
        </p:nvSpPr>
        <p:spPr>
          <a:xfrm>
            <a:off x="937674" y="3678241"/>
            <a:ext cx="10420349" cy="1782759"/>
          </a:xfrm>
        </p:spPr>
        <p:txBody>
          <a:bodyPr/>
          <a:lstStyle/>
          <a:p>
            <a:pPr algn="ctr"/>
            <a:r>
              <a:rPr lang="en-US" sz="2800" dirty="0"/>
              <a:t>PUBLIC MEETING</a:t>
            </a:r>
          </a:p>
          <a:p>
            <a:pPr algn="ctr"/>
            <a:r>
              <a:rPr lang="en-US" sz="2800" dirty="0"/>
              <a:t>City of Anthony, NM </a:t>
            </a:r>
          </a:p>
          <a:p>
            <a:pPr algn="ctr"/>
            <a:endParaRPr lang="en-US" dirty="0">
              <a:solidFill>
                <a:srgbClr val="606269"/>
              </a:solidFill>
            </a:endParaRPr>
          </a:p>
          <a:p>
            <a:pPr algn="ctr"/>
            <a:r>
              <a:rPr lang="en-US" dirty="0">
                <a:solidFill>
                  <a:srgbClr val="606269"/>
                </a:solidFill>
              </a:rPr>
              <a:t>December 12, 2022</a:t>
            </a:r>
          </a:p>
        </p:txBody>
      </p:sp>
    </p:spTree>
    <p:extLst>
      <p:ext uri="{BB962C8B-B14F-4D97-AF65-F5344CB8AC3E}">
        <p14:creationId xmlns:p14="http://schemas.microsoft.com/office/powerpoint/2010/main" val="3289474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62528DF9-A1B8-D885-8E8E-21A297F56172}"/>
              </a:ext>
            </a:extLst>
          </p:cNvPr>
          <p:cNvSpPr txBox="1"/>
          <p:nvPr/>
        </p:nvSpPr>
        <p:spPr>
          <a:xfrm>
            <a:off x="1126222" y="248351"/>
            <a:ext cx="10515600" cy="1196674"/>
          </a:xfrm>
          <a:prstGeom prst="rect">
            <a:avLst/>
          </a:prstGeom>
          <a:noFill/>
        </p:spPr>
        <p:txBody>
          <a:bodyPr wrap="square">
            <a:spAutoFit/>
          </a:bodyPr>
          <a:lstStyle/>
          <a:p>
            <a:pPr marL="0" marR="0" algn="just">
              <a:lnSpc>
                <a:spcPct val="107000"/>
              </a:lnSpc>
              <a:spcBef>
                <a:spcPts val="480"/>
              </a:spcBef>
              <a:spcAft>
                <a:spcPts val="480"/>
              </a:spcAft>
            </a:pPr>
            <a:r>
              <a:rPr lang="en-US" sz="2000" b="1" i="1"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rPr>
              <a:t>Acknowledgements</a:t>
            </a:r>
            <a:endParaRPr lang="en-US" sz="2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480"/>
              </a:spcBef>
              <a:spcAft>
                <a:spcPts val="480"/>
              </a:spcAft>
            </a:pPr>
            <a:r>
              <a:rPr lang="en-US" sz="1600" i="0"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rPr>
              <a:t>Steering Committee Members, Board of Trustees &amp; City Staff with the City of Anthony, NM</a:t>
            </a:r>
            <a:endPar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480"/>
              </a:spcBef>
              <a:spcAft>
                <a:spcPts val="480"/>
              </a:spcAft>
            </a:pPr>
            <a:endParaRPr lang="en-US" sz="1600" b="1" i="1" u="sng"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xmlns="" id="{BBDD4654-15F3-B593-A25A-40441DB50D86}"/>
              </a:ext>
            </a:extLst>
          </p:cNvPr>
          <p:cNvSpPr txBox="1"/>
          <p:nvPr/>
        </p:nvSpPr>
        <p:spPr>
          <a:xfrm>
            <a:off x="6414083" y="1747581"/>
            <a:ext cx="6818152" cy="4655442"/>
          </a:xfrm>
          <a:prstGeom prst="rect">
            <a:avLst/>
          </a:prstGeom>
          <a:noFill/>
        </p:spPr>
        <p:txBody>
          <a:bodyPr wrap="square">
            <a:spAutoFit/>
          </a:bodyPr>
          <a:lstStyle/>
          <a:p>
            <a:pPr marL="0" marR="0" indent="457200" algn="just">
              <a:lnSpc>
                <a:spcPct val="107000"/>
              </a:lnSpc>
              <a:spcBef>
                <a:spcPts val="480"/>
              </a:spcBef>
              <a:spcAft>
                <a:spcPts val="480"/>
              </a:spcAft>
            </a:pPr>
            <a:r>
              <a:rPr lang="en-US" sz="1600" b="1" i="1" u="sng"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rPr>
              <a:t>Memorial Medical Center</a:t>
            </a:r>
            <a:endParaRPr lang="en-US" sz="1600" b="1" u="sng"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480"/>
              </a:spcBef>
              <a:spcAft>
                <a:spcPts val="480"/>
              </a:spcAft>
            </a:pPr>
            <a:r>
              <a:rPr lang="en-US" sz="1600" i="0"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rPr>
              <a:t>Chief Executive Officer, John Harris</a:t>
            </a:r>
            <a:endPar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480"/>
              </a:spcBef>
              <a:spcAft>
                <a:spcPts val="480"/>
              </a:spcAft>
            </a:pPr>
            <a:r>
              <a:rPr lang="en-US" sz="1600" i="0"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rPr>
              <a:t>Chief Operating Officer, Mary Armijo</a:t>
            </a:r>
            <a:endPar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480"/>
              </a:spcBef>
              <a:spcAft>
                <a:spcPts val="480"/>
              </a:spcAft>
            </a:pPr>
            <a:r>
              <a:rPr lang="en-US" sz="1600" i="0"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rPr>
              <a:t>Associate Administrator Justin LeMoine</a:t>
            </a:r>
          </a:p>
          <a:p>
            <a:pPr marL="0" marR="0" indent="457200" algn="just">
              <a:lnSpc>
                <a:spcPct val="107000"/>
              </a:lnSpc>
              <a:spcBef>
                <a:spcPts val="480"/>
              </a:spcBef>
              <a:spcAft>
                <a:spcPts val="480"/>
              </a:spcAft>
            </a:pPr>
            <a:r>
              <a:rPr lang="en-US" sz="1600" dirty="0">
                <a:solidFill>
                  <a:schemeClr val="bg1"/>
                </a:solidFill>
                <a:latin typeface="Poppins" panose="00000500000000000000" pitchFamily="2" charset="0"/>
                <a:ea typeface="Calibri" panose="020F0502020204030204" pitchFamily="34" charset="0"/>
                <a:cs typeface="Times New Roman" panose="02020603050405020304" pitchFamily="18" charset="0"/>
              </a:rPr>
              <a:t>Sr. Director Physician Services, Chris Lugo</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480"/>
              </a:spcBef>
              <a:spcAft>
                <a:spcPts val="480"/>
              </a:spcAft>
            </a:pPr>
            <a:endParaRPr lang="en-US" sz="1600" i="1"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endParaRPr>
          </a:p>
          <a:p>
            <a:pPr marL="0" marR="0" indent="457200" algn="just">
              <a:lnSpc>
                <a:spcPct val="107000"/>
              </a:lnSpc>
              <a:spcBef>
                <a:spcPts val="480"/>
              </a:spcBef>
              <a:spcAft>
                <a:spcPts val="480"/>
              </a:spcAft>
            </a:pPr>
            <a:r>
              <a:rPr lang="en-US" sz="1600" b="1" i="1" u="sng"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rPr>
              <a:t>Dona Ana Community College </a:t>
            </a:r>
            <a:endParaRPr lang="en-US" sz="1600" b="1" u="sng"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480"/>
              </a:spcBef>
              <a:spcAft>
                <a:spcPts val="480"/>
              </a:spcAft>
            </a:pPr>
            <a:r>
              <a:rPr lang="en-US" sz="1600" i="0"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rPr>
              <a:t>Nursing Program Director, Cynthia Olivas </a:t>
            </a:r>
            <a:endPar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480"/>
              </a:spcBef>
              <a:spcAft>
                <a:spcPts val="480"/>
              </a:spcAft>
            </a:pPr>
            <a:r>
              <a:rPr lang="en-US" sz="1600" i="0"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rPr>
              <a:t>Program Director, Sharon Lashley </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480"/>
              </a:spcBef>
              <a:spcAft>
                <a:spcPts val="480"/>
              </a:spcAft>
            </a:pPr>
            <a:endParaRPr lang="en-US" sz="1600" i="1"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endParaRPr>
          </a:p>
          <a:p>
            <a:pPr marL="0" marR="0" indent="457200" algn="just">
              <a:lnSpc>
                <a:spcPct val="107000"/>
              </a:lnSpc>
              <a:spcBef>
                <a:spcPts val="480"/>
              </a:spcBef>
              <a:spcAft>
                <a:spcPts val="480"/>
              </a:spcAft>
            </a:pPr>
            <a:r>
              <a:rPr lang="en-US" sz="1600" b="1" i="1" u="sng"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rPr>
              <a:t>Gadsen ISD</a:t>
            </a:r>
            <a:endParaRPr lang="en-US" sz="1600" b="1" u="sng"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480"/>
              </a:spcBef>
              <a:spcAft>
                <a:spcPts val="480"/>
              </a:spcAft>
            </a:pPr>
            <a:r>
              <a:rPr lang="en-US" sz="1600" i="0"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rPr>
              <a:t>Chief Academic Officer, Maria Hernandez</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xmlns="" id="{E244A9BD-1694-29C5-BCC4-CB9662FBAA08}"/>
              </a:ext>
            </a:extLst>
          </p:cNvPr>
          <p:cNvSpPr txBox="1"/>
          <p:nvPr/>
        </p:nvSpPr>
        <p:spPr>
          <a:xfrm>
            <a:off x="1126222" y="1752441"/>
            <a:ext cx="6614718" cy="3088602"/>
          </a:xfrm>
          <a:prstGeom prst="rect">
            <a:avLst/>
          </a:prstGeom>
          <a:noFill/>
        </p:spPr>
        <p:txBody>
          <a:bodyPr wrap="square">
            <a:spAutoFit/>
          </a:bodyPr>
          <a:lstStyle/>
          <a:p>
            <a:pPr marL="0" marR="0" algn="just">
              <a:lnSpc>
                <a:spcPct val="107000"/>
              </a:lnSpc>
              <a:spcBef>
                <a:spcPts val="480"/>
              </a:spcBef>
              <a:spcAft>
                <a:spcPts val="480"/>
              </a:spcAft>
            </a:pPr>
            <a:r>
              <a:rPr lang="en-US" sz="1600" b="1" i="1" u="sng"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rPr>
              <a:t>City of Anthony, NM</a:t>
            </a:r>
            <a:endParaRPr lang="en-US" sz="1600" b="1" u="sng"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480"/>
              </a:spcBef>
              <a:spcAft>
                <a:spcPts val="480"/>
              </a:spcAft>
            </a:pPr>
            <a:r>
              <a:rPr lang="en-US" sz="1600" i="0"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rPr>
              <a:t>Mayor Diana Murillo-Trujillo</a:t>
            </a:r>
            <a:endPar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480"/>
              </a:spcBef>
              <a:spcAft>
                <a:spcPts val="480"/>
              </a:spcAft>
            </a:pPr>
            <a:r>
              <a:rPr lang="en-US" sz="1600" i="0"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rPr>
              <a:t>Mayor Pro-</a:t>
            </a:r>
            <a:r>
              <a:rPr lang="en-US" sz="1600" i="0" dirty="0" err="1">
                <a:solidFill>
                  <a:schemeClr val="bg1"/>
                </a:solidFill>
                <a:effectLst/>
                <a:latin typeface="Poppins" panose="00000500000000000000" pitchFamily="2" charset="0"/>
                <a:ea typeface="Calibri" panose="020F0502020204030204" pitchFamily="34" charset="0"/>
                <a:cs typeface="Times New Roman" panose="02020603050405020304" pitchFamily="18" charset="0"/>
              </a:rPr>
              <a:t>Tem</a:t>
            </a:r>
            <a:r>
              <a:rPr lang="en-US" sz="1600" i="0"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rPr>
              <a:t> Flores</a:t>
            </a:r>
            <a:endPar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480"/>
              </a:spcBef>
              <a:spcAft>
                <a:spcPts val="480"/>
              </a:spcAft>
            </a:pPr>
            <a:r>
              <a:rPr lang="en-US" sz="1600" i="0"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rPr>
              <a:t>Board of Trustees</a:t>
            </a:r>
            <a:endPar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480"/>
              </a:spcBef>
              <a:spcAft>
                <a:spcPts val="480"/>
              </a:spcAft>
            </a:pPr>
            <a:r>
              <a:rPr lang="en-US" sz="1600" i="0"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rPr>
              <a:t>City Manager, Mario Juarez-Infante</a:t>
            </a:r>
            <a:endPar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480"/>
              </a:spcBef>
              <a:spcAft>
                <a:spcPts val="480"/>
              </a:spcAft>
            </a:pPr>
            <a:r>
              <a:rPr lang="en-US" sz="1600" i="0"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rPr>
              <a:t>Projects Coordinator, Gloria Ramirez</a:t>
            </a:r>
            <a:endPar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480"/>
              </a:spcBef>
              <a:spcAft>
                <a:spcPts val="480"/>
              </a:spcAft>
            </a:pPr>
            <a:r>
              <a:rPr lang="en-US" sz="1600" i="0"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rPr>
              <a:t>Chief of Police, Moises Ruiz</a:t>
            </a:r>
            <a:endPar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480"/>
              </a:spcBef>
              <a:spcAft>
                <a:spcPts val="480"/>
              </a:spcAft>
            </a:pPr>
            <a:r>
              <a:rPr lang="en-US" sz="1600" i="0" dirty="0">
                <a:solidFill>
                  <a:schemeClr val="bg1"/>
                </a:solidFill>
                <a:effectLst/>
                <a:latin typeface="Poppins" panose="00000500000000000000" pitchFamily="2" charset="0"/>
                <a:ea typeface="Calibri" panose="020F0502020204030204" pitchFamily="34" charset="0"/>
                <a:cs typeface="Times New Roman" panose="02020603050405020304" pitchFamily="18" charset="0"/>
              </a:rPr>
              <a:t>Court Facilities Manager, Reinaldo Gutierrez </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27677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5811" y="370551"/>
            <a:ext cx="8237132" cy="511567"/>
          </a:xfrm>
        </p:spPr>
        <p:txBody>
          <a:bodyPr/>
          <a:lstStyle/>
          <a:p>
            <a:r>
              <a:rPr lang="en-US" dirty="0"/>
              <a:t>INTRODUCTION</a:t>
            </a:r>
          </a:p>
        </p:txBody>
      </p:sp>
      <p:sp>
        <p:nvSpPr>
          <p:cNvPr id="3" name="Content Placeholder 2"/>
          <p:cNvSpPr>
            <a:spLocks noGrp="1"/>
          </p:cNvSpPr>
          <p:nvPr>
            <p:ph idx="1"/>
          </p:nvPr>
        </p:nvSpPr>
        <p:spPr>
          <a:xfrm>
            <a:off x="838200" y="1825625"/>
            <a:ext cx="3429000" cy="4351338"/>
          </a:xfrm>
        </p:spPr>
        <p:txBody>
          <a:bodyPr/>
          <a:lstStyle/>
          <a:p>
            <a:endParaRPr lang="en-US" sz="1800" dirty="0"/>
          </a:p>
          <a:p>
            <a:endParaRPr lang="en-US" sz="1800" dirty="0"/>
          </a:p>
          <a:p>
            <a:endParaRPr lang="en-US" sz="1800" dirty="0"/>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sp>
        <p:nvSpPr>
          <p:cNvPr id="5" name="TextBox 4">
            <a:extLst>
              <a:ext uri="{FF2B5EF4-FFF2-40B4-BE49-F238E27FC236}">
                <a16:creationId xmlns:a16="http://schemas.microsoft.com/office/drawing/2014/main" xmlns="" id="{BFE45C2D-A2C4-33F2-1DF7-E3B92FE3E191}"/>
              </a:ext>
            </a:extLst>
          </p:cNvPr>
          <p:cNvSpPr txBox="1"/>
          <p:nvPr/>
        </p:nvSpPr>
        <p:spPr>
          <a:xfrm>
            <a:off x="2725811" y="697016"/>
            <a:ext cx="6094602" cy="369332"/>
          </a:xfrm>
          <a:prstGeom prst="rect">
            <a:avLst/>
          </a:prstGeom>
          <a:noFill/>
        </p:spPr>
        <p:txBody>
          <a:bodyPr wrap="square">
            <a:spAutoFit/>
          </a:bodyPr>
          <a:lstStyle/>
          <a:p>
            <a:r>
              <a:rPr lang="en-US" dirty="0"/>
              <a:t>Setting the Stage</a:t>
            </a:r>
          </a:p>
        </p:txBody>
      </p:sp>
      <p:pic>
        <p:nvPicPr>
          <p:cNvPr id="10" name="Picture 9" descr="A picture containing text, road, sky, outdoor&#10;&#10;Description automatically generated">
            <a:extLst>
              <a:ext uri="{FF2B5EF4-FFF2-40B4-BE49-F238E27FC236}">
                <a16:creationId xmlns:a16="http://schemas.microsoft.com/office/drawing/2014/main" xmlns="" id="{9708C0AC-BCAE-AF3B-AF8B-568803E9E5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24932" y="4294458"/>
            <a:ext cx="3190962" cy="1595481"/>
          </a:xfrm>
          <a:prstGeom prst="rect">
            <a:avLst/>
          </a:prstGeom>
        </p:spPr>
      </p:pic>
      <p:pic>
        <p:nvPicPr>
          <p:cNvPr id="12" name="Picture 11" descr="A picture containing text, outdoor, way, scene&#10;&#10;Description automatically generated">
            <a:extLst>
              <a:ext uri="{FF2B5EF4-FFF2-40B4-BE49-F238E27FC236}">
                <a16:creationId xmlns:a16="http://schemas.microsoft.com/office/drawing/2014/main" xmlns="" id="{48C19467-AB9E-B74D-1A8B-0E7F72F1EF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7152" y="881682"/>
            <a:ext cx="4335791" cy="2901645"/>
          </a:xfrm>
          <a:prstGeom prst="rect">
            <a:avLst/>
          </a:prstGeom>
        </p:spPr>
      </p:pic>
      <p:pic>
        <p:nvPicPr>
          <p:cNvPr id="14" name="Picture 13" descr="A picture containing text, outdoor, sign, store&#10;&#10;Description automatically generated">
            <a:extLst>
              <a:ext uri="{FF2B5EF4-FFF2-40B4-BE49-F238E27FC236}">
                <a16:creationId xmlns:a16="http://schemas.microsoft.com/office/drawing/2014/main" xmlns="" id="{14E4B770-63C1-DC3D-AE4F-956AFE8AE9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3004936"/>
            <a:ext cx="5159655" cy="3431373"/>
          </a:xfrm>
          <a:prstGeom prst="rect">
            <a:avLst/>
          </a:prstGeom>
        </p:spPr>
      </p:pic>
      <p:sp>
        <p:nvSpPr>
          <p:cNvPr id="6" name="TextBox 5">
            <a:extLst>
              <a:ext uri="{FF2B5EF4-FFF2-40B4-BE49-F238E27FC236}">
                <a16:creationId xmlns:a16="http://schemas.microsoft.com/office/drawing/2014/main" xmlns="" id="{4A7792DA-711F-64CB-4DC9-3438FD3D12F1}"/>
              </a:ext>
            </a:extLst>
          </p:cNvPr>
          <p:cNvSpPr txBox="1"/>
          <p:nvPr/>
        </p:nvSpPr>
        <p:spPr>
          <a:xfrm>
            <a:off x="-1257300" y="2560924"/>
            <a:ext cx="6096000" cy="369332"/>
          </a:xfrm>
          <a:prstGeom prst="rect">
            <a:avLst/>
          </a:prstGeom>
          <a:noFill/>
        </p:spPr>
        <p:txBody>
          <a:bodyPr wrap="square">
            <a:spAutoFit/>
          </a:bodyPr>
          <a:lstStyle/>
          <a:p>
            <a:pPr algn="ctr"/>
            <a:r>
              <a:rPr lang="en-US" sz="1800" dirty="0"/>
              <a:t>City of Anthony, NM </a:t>
            </a:r>
          </a:p>
        </p:txBody>
      </p:sp>
    </p:spTree>
    <p:extLst>
      <p:ext uri="{BB962C8B-B14F-4D97-AF65-F5344CB8AC3E}">
        <p14:creationId xmlns:p14="http://schemas.microsoft.com/office/powerpoint/2010/main" val="120710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5811" y="374856"/>
            <a:ext cx="8237132" cy="511567"/>
          </a:xfrm>
        </p:spPr>
        <p:txBody>
          <a:bodyPr/>
          <a:lstStyle/>
          <a:p>
            <a:r>
              <a:rPr lang="en-US" dirty="0"/>
              <a:t>INTRODUCTION</a:t>
            </a:r>
          </a:p>
        </p:txBody>
      </p:sp>
      <p:sp>
        <p:nvSpPr>
          <p:cNvPr id="3" name="Content Placeholder 2"/>
          <p:cNvSpPr>
            <a:spLocks noGrp="1"/>
          </p:cNvSpPr>
          <p:nvPr>
            <p:ph idx="1"/>
          </p:nvPr>
        </p:nvSpPr>
        <p:spPr>
          <a:xfrm>
            <a:off x="838200" y="1825625"/>
            <a:ext cx="3429000" cy="4351338"/>
          </a:xfrm>
        </p:spPr>
        <p:txBody>
          <a:bodyPr/>
          <a:lstStyle/>
          <a:p>
            <a:endParaRPr lang="en-US" sz="1800" dirty="0"/>
          </a:p>
          <a:p>
            <a:endParaRPr lang="en-US" sz="1800" dirty="0"/>
          </a:p>
          <a:p>
            <a:endParaRPr lang="en-US" sz="1800" dirty="0"/>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sp>
        <p:nvSpPr>
          <p:cNvPr id="5" name="TextBox 4">
            <a:extLst>
              <a:ext uri="{FF2B5EF4-FFF2-40B4-BE49-F238E27FC236}">
                <a16:creationId xmlns:a16="http://schemas.microsoft.com/office/drawing/2014/main" xmlns="" id="{BFE45C2D-A2C4-33F2-1DF7-E3B92FE3E191}"/>
              </a:ext>
            </a:extLst>
          </p:cNvPr>
          <p:cNvSpPr txBox="1"/>
          <p:nvPr/>
        </p:nvSpPr>
        <p:spPr>
          <a:xfrm>
            <a:off x="2725811" y="701757"/>
            <a:ext cx="6094602" cy="369332"/>
          </a:xfrm>
          <a:prstGeom prst="rect">
            <a:avLst/>
          </a:prstGeom>
          <a:noFill/>
        </p:spPr>
        <p:txBody>
          <a:bodyPr wrap="square">
            <a:spAutoFit/>
          </a:bodyPr>
          <a:lstStyle/>
          <a:p>
            <a:r>
              <a:rPr lang="en-US" dirty="0"/>
              <a:t>Setting the Stage</a:t>
            </a:r>
          </a:p>
        </p:txBody>
      </p:sp>
      <p:pic>
        <p:nvPicPr>
          <p:cNvPr id="7" name="Picture 6" descr="A sign on the side of a road&#10;&#10;Description automatically generated with medium confidence">
            <a:extLst>
              <a:ext uri="{FF2B5EF4-FFF2-40B4-BE49-F238E27FC236}">
                <a16:creationId xmlns:a16="http://schemas.microsoft.com/office/drawing/2014/main" xmlns="" id="{18C14094-56A5-F1A5-E165-F51D7847C2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1164" y="1825625"/>
            <a:ext cx="7489671" cy="4221451"/>
          </a:xfrm>
          <a:prstGeom prst="rect">
            <a:avLst/>
          </a:prstGeom>
        </p:spPr>
      </p:pic>
      <p:sp>
        <p:nvSpPr>
          <p:cNvPr id="4" name="TextBox 3">
            <a:extLst>
              <a:ext uri="{FF2B5EF4-FFF2-40B4-BE49-F238E27FC236}">
                <a16:creationId xmlns:a16="http://schemas.microsoft.com/office/drawing/2014/main" xmlns="" id="{3F75DC75-C1A2-8577-426F-68C179A9A77B}"/>
              </a:ext>
            </a:extLst>
          </p:cNvPr>
          <p:cNvSpPr txBox="1"/>
          <p:nvPr/>
        </p:nvSpPr>
        <p:spPr>
          <a:xfrm>
            <a:off x="279400" y="1424619"/>
            <a:ext cx="6096000" cy="369332"/>
          </a:xfrm>
          <a:prstGeom prst="rect">
            <a:avLst/>
          </a:prstGeom>
          <a:noFill/>
        </p:spPr>
        <p:txBody>
          <a:bodyPr wrap="square">
            <a:spAutoFit/>
          </a:bodyPr>
          <a:lstStyle/>
          <a:p>
            <a:pPr algn="ctr"/>
            <a:r>
              <a:rPr lang="en-US" sz="1800" dirty="0"/>
              <a:t>Dos Lagos Golf Club</a:t>
            </a:r>
          </a:p>
        </p:txBody>
      </p:sp>
    </p:spTree>
    <p:extLst>
      <p:ext uri="{BB962C8B-B14F-4D97-AF65-F5344CB8AC3E}">
        <p14:creationId xmlns:p14="http://schemas.microsoft.com/office/powerpoint/2010/main" val="1522112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4688" y="374498"/>
            <a:ext cx="8237132" cy="511567"/>
          </a:xfrm>
        </p:spPr>
        <p:txBody>
          <a:bodyPr/>
          <a:lstStyle/>
          <a:p>
            <a:r>
              <a:rPr lang="en-US" dirty="0"/>
              <a:t>INTRODUCTION</a:t>
            </a:r>
          </a:p>
        </p:txBody>
      </p:sp>
      <p:sp>
        <p:nvSpPr>
          <p:cNvPr id="3" name="Content Placeholder 2"/>
          <p:cNvSpPr>
            <a:spLocks noGrp="1"/>
          </p:cNvSpPr>
          <p:nvPr>
            <p:ph idx="1"/>
          </p:nvPr>
        </p:nvSpPr>
        <p:spPr>
          <a:xfrm>
            <a:off x="838200" y="1825625"/>
            <a:ext cx="3429000" cy="4351338"/>
          </a:xfrm>
        </p:spPr>
        <p:txBody>
          <a:bodyPr/>
          <a:lstStyle/>
          <a:p>
            <a:endParaRPr lang="en-US" sz="1800" dirty="0"/>
          </a:p>
          <a:p>
            <a:endParaRPr lang="en-US" sz="1800" dirty="0"/>
          </a:p>
          <a:p>
            <a:endParaRPr lang="en-US" sz="1800" dirty="0"/>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sp>
        <p:nvSpPr>
          <p:cNvPr id="5" name="TextBox 4">
            <a:extLst>
              <a:ext uri="{FF2B5EF4-FFF2-40B4-BE49-F238E27FC236}">
                <a16:creationId xmlns:a16="http://schemas.microsoft.com/office/drawing/2014/main" xmlns="" id="{BFE45C2D-A2C4-33F2-1DF7-E3B92FE3E191}"/>
              </a:ext>
            </a:extLst>
          </p:cNvPr>
          <p:cNvSpPr txBox="1"/>
          <p:nvPr/>
        </p:nvSpPr>
        <p:spPr>
          <a:xfrm>
            <a:off x="2734688" y="701399"/>
            <a:ext cx="6094602" cy="369332"/>
          </a:xfrm>
          <a:prstGeom prst="rect">
            <a:avLst/>
          </a:prstGeom>
          <a:noFill/>
        </p:spPr>
        <p:txBody>
          <a:bodyPr wrap="square">
            <a:spAutoFit/>
          </a:bodyPr>
          <a:lstStyle/>
          <a:p>
            <a:r>
              <a:rPr lang="en-US" dirty="0"/>
              <a:t>Setting the Stage</a:t>
            </a:r>
          </a:p>
        </p:txBody>
      </p:sp>
      <p:pic>
        <p:nvPicPr>
          <p:cNvPr id="6" name="Picture 5" descr="A field with trees and a building in the background&#10;&#10;Description automatically generated with medium confidence">
            <a:extLst>
              <a:ext uri="{FF2B5EF4-FFF2-40B4-BE49-F238E27FC236}">
                <a16:creationId xmlns:a16="http://schemas.microsoft.com/office/drawing/2014/main" xmlns="" id="{74CB923D-D6F8-C651-BB16-A4B05A2BBE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929" y="1366316"/>
            <a:ext cx="4069177" cy="3096976"/>
          </a:xfrm>
          <a:prstGeom prst="rect">
            <a:avLst/>
          </a:prstGeom>
        </p:spPr>
      </p:pic>
      <p:pic>
        <p:nvPicPr>
          <p:cNvPr id="8" name="Picture 7" descr="A picture containing outdoor, ground, road, grass&#10;&#10;Description automatically generated">
            <a:extLst>
              <a:ext uri="{FF2B5EF4-FFF2-40B4-BE49-F238E27FC236}">
                <a16:creationId xmlns:a16="http://schemas.microsoft.com/office/drawing/2014/main" xmlns="" id="{2D9F8717-FAB9-ABFB-B4E8-4B27408A50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4399" y="3242435"/>
            <a:ext cx="2274663" cy="3032884"/>
          </a:xfrm>
          <a:prstGeom prst="rect">
            <a:avLst/>
          </a:prstGeom>
        </p:spPr>
      </p:pic>
      <p:pic>
        <p:nvPicPr>
          <p:cNvPr id="19" name="Picture 18" descr="A picture containing outdoor, grass, sky, field&#10;&#10;Description automatically generated">
            <a:extLst>
              <a:ext uri="{FF2B5EF4-FFF2-40B4-BE49-F238E27FC236}">
                <a16:creationId xmlns:a16="http://schemas.microsoft.com/office/drawing/2014/main" xmlns="" id="{F10D3DC9-D8D9-6DDB-7C6C-3D8CE35EAC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3582" y="378140"/>
            <a:ext cx="3034627" cy="2263327"/>
          </a:xfrm>
          <a:prstGeom prst="rect">
            <a:avLst/>
          </a:prstGeom>
        </p:spPr>
      </p:pic>
      <p:pic>
        <p:nvPicPr>
          <p:cNvPr id="17" name="Picture 16" descr="A tree with no leaves&#10;&#10;Description automatically generated with medium confidence">
            <a:extLst>
              <a:ext uri="{FF2B5EF4-FFF2-40B4-BE49-F238E27FC236}">
                <a16:creationId xmlns:a16="http://schemas.microsoft.com/office/drawing/2014/main" xmlns="" id="{19CD416A-6AB0-548E-73BE-438F191F0E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90075" y="374498"/>
            <a:ext cx="1700227" cy="2266969"/>
          </a:xfrm>
          <a:prstGeom prst="rect">
            <a:avLst/>
          </a:prstGeom>
        </p:spPr>
      </p:pic>
      <p:pic>
        <p:nvPicPr>
          <p:cNvPr id="20" name="Picture 19" descr="A desert landscape with mountains in the background&#10;&#10;Description automatically generated with low confidence">
            <a:extLst>
              <a:ext uri="{FF2B5EF4-FFF2-40B4-BE49-F238E27FC236}">
                <a16:creationId xmlns:a16="http://schemas.microsoft.com/office/drawing/2014/main" xmlns="" id="{AE04B5DD-A4BE-5589-8044-83DF3BC39D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02735" y="3284643"/>
            <a:ext cx="3987567" cy="2990676"/>
          </a:xfrm>
          <a:prstGeom prst="rect">
            <a:avLst/>
          </a:prstGeom>
        </p:spPr>
      </p:pic>
      <p:sp>
        <p:nvSpPr>
          <p:cNvPr id="4" name="TextBox 3">
            <a:extLst>
              <a:ext uri="{FF2B5EF4-FFF2-40B4-BE49-F238E27FC236}">
                <a16:creationId xmlns:a16="http://schemas.microsoft.com/office/drawing/2014/main" xmlns="" id="{8F7FC654-58D9-4B6D-7537-D98A37FEACB5}"/>
              </a:ext>
            </a:extLst>
          </p:cNvPr>
          <p:cNvSpPr txBox="1"/>
          <p:nvPr/>
        </p:nvSpPr>
        <p:spPr>
          <a:xfrm>
            <a:off x="5871982" y="2626172"/>
            <a:ext cx="6094602" cy="338554"/>
          </a:xfrm>
          <a:prstGeom prst="rect">
            <a:avLst/>
          </a:prstGeom>
          <a:noFill/>
        </p:spPr>
        <p:txBody>
          <a:bodyPr wrap="square">
            <a:spAutoFit/>
          </a:bodyPr>
          <a:lstStyle/>
          <a:p>
            <a:pPr marL="0" indent="0">
              <a:spcBef>
                <a:spcPts val="480"/>
              </a:spcBef>
              <a:spcAft>
                <a:spcPts val="480"/>
              </a:spcAft>
              <a:buNone/>
            </a:pPr>
            <a:r>
              <a:rPr lang="en-US" sz="1600" dirty="0"/>
              <a:t>Current Site Conditions</a:t>
            </a:r>
          </a:p>
        </p:txBody>
      </p:sp>
    </p:spTree>
    <p:extLst>
      <p:ext uri="{BB962C8B-B14F-4D97-AF65-F5344CB8AC3E}">
        <p14:creationId xmlns:p14="http://schemas.microsoft.com/office/powerpoint/2010/main" val="1545829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5811" y="373863"/>
            <a:ext cx="8237132" cy="511567"/>
          </a:xfrm>
        </p:spPr>
        <p:txBody>
          <a:bodyPr/>
          <a:lstStyle/>
          <a:p>
            <a:r>
              <a:rPr lang="en-US" dirty="0"/>
              <a:t>INTRODUCTION</a:t>
            </a:r>
          </a:p>
        </p:txBody>
      </p:sp>
      <p:sp>
        <p:nvSpPr>
          <p:cNvPr id="3" name="Content Placeholder 2"/>
          <p:cNvSpPr>
            <a:spLocks noGrp="1"/>
          </p:cNvSpPr>
          <p:nvPr>
            <p:ph idx="1"/>
          </p:nvPr>
        </p:nvSpPr>
        <p:spPr>
          <a:xfrm>
            <a:off x="838200" y="1825625"/>
            <a:ext cx="3429000" cy="4351338"/>
          </a:xfrm>
        </p:spPr>
        <p:txBody>
          <a:bodyPr/>
          <a:lstStyle/>
          <a:p>
            <a:endParaRPr lang="en-US" sz="1800" dirty="0"/>
          </a:p>
          <a:p>
            <a:endParaRPr lang="en-US" sz="1800" dirty="0"/>
          </a:p>
          <a:p>
            <a:endParaRPr lang="en-US" sz="1800" dirty="0"/>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sp>
        <p:nvSpPr>
          <p:cNvPr id="5" name="TextBox 4">
            <a:extLst>
              <a:ext uri="{FF2B5EF4-FFF2-40B4-BE49-F238E27FC236}">
                <a16:creationId xmlns:a16="http://schemas.microsoft.com/office/drawing/2014/main" xmlns="" id="{BFE45C2D-A2C4-33F2-1DF7-E3B92FE3E191}"/>
              </a:ext>
            </a:extLst>
          </p:cNvPr>
          <p:cNvSpPr txBox="1"/>
          <p:nvPr/>
        </p:nvSpPr>
        <p:spPr>
          <a:xfrm>
            <a:off x="2725811" y="700764"/>
            <a:ext cx="6094602" cy="369332"/>
          </a:xfrm>
          <a:prstGeom prst="rect">
            <a:avLst/>
          </a:prstGeom>
          <a:noFill/>
        </p:spPr>
        <p:txBody>
          <a:bodyPr wrap="square">
            <a:spAutoFit/>
          </a:bodyPr>
          <a:lstStyle/>
          <a:p>
            <a:r>
              <a:rPr lang="en-US" dirty="0"/>
              <a:t>Setting the Stage</a:t>
            </a:r>
          </a:p>
        </p:txBody>
      </p:sp>
      <p:pic>
        <p:nvPicPr>
          <p:cNvPr id="16" name="Picture 15" descr="A path with benches and trees by a body of water&#10;&#10;Description automatically generated with low confidence">
            <a:extLst>
              <a:ext uri="{FF2B5EF4-FFF2-40B4-BE49-F238E27FC236}">
                <a16:creationId xmlns:a16="http://schemas.microsoft.com/office/drawing/2014/main" xmlns="" id="{4E3103BF-1156-157F-F9D7-89FAF692E82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3113" y="2042391"/>
            <a:ext cx="5061357" cy="3796018"/>
          </a:xfrm>
          <a:prstGeom prst="rect">
            <a:avLst/>
          </a:prstGeom>
        </p:spPr>
      </p:pic>
      <p:pic>
        <p:nvPicPr>
          <p:cNvPr id="18" name="Picture 17" descr="A picture containing sky, outdoor, grass, people&#10;&#10;Description automatically generated">
            <a:extLst>
              <a:ext uri="{FF2B5EF4-FFF2-40B4-BE49-F238E27FC236}">
                <a16:creationId xmlns:a16="http://schemas.microsoft.com/office/drawing/2014/main" xmlns="" id="{F81E64E6-3095-1866-55B7-6547CC2EBF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1413" y="4037404"/>
            <a:ext cx="3654884" cy="2119832"/>
          </a:xfrm>
          <a:prstGeom prst="rect">
            <a:avLst/>
          </a:prstGeom>
        </p:spPr>
      </p:pic>
      <p:pic>
        <p:nvPicPr>
          <p:cNvPr id="4" name="Picture 3" descr="A group of people playing football&#10;&#10;Description automatically generated with medium confidence">
            <a:extLst>
              <a:ext uri="{FF2B5EF4-FFF2-40B4-BE49-F238E27FC236}">
                <a16:creationId xmlns:a16="http://schemas.microsoft.com/office/drawing/2014/main" xmlns="" id="{B5BBE5AD-DCEC-ED86-55EF-2D7C30C598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47745" y="1190190"/>
            <a:ext cx="4761211" cy="2499636"/>
          </a:xfrm>
          <a:prstGeom prst="rect">
            <a:avLst/>
          </a:prstGeom>
        </p:spPr>
      </p:pic>
      <p:pic>
        <p:nvPicPr>
          <p:cNvPr id="6" name="Picture 5" descr="A person walking on a path in the woods&#10;&#10;Description automatically generated with low confidence">
            <a:extLst>
              <a:ext uri="{FF2B5EF4-FFF2-40B4-BE49-F238E27FC236}">
                <a16:creationId xmlns:a16="http://schemas.microsoft.com/office/drawing/2014/main" xmlns="" id="{D9BC359C-8C85-7B91-6984-01B7936BBC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07877" y="629646"/>
            <a:ext cx="3124992" cy="2084369"/>
          </a:xfrm>
          <a:prstGeom prst="rect">
            <a:avLst/>
          </a:prstGeom>
        </p:spPr>
      </p:pic>
      <p:sp>
        <p:nvSpPr>
          <p:cNvPr id="7" name="TextBox 6">
            <a:extLst>
              <a:ext uri="{FF2B5EF4-FFF2-40B4-BE49-F238E27FC236}">
                <a16:creationId xmlns:a16="http://schemas.microsoft.com/office/drawing/2014/main" xmlns="" id="{7654E8BF-A90E-C0CF-C5F1-94CB7060092C}"/>
              </a:ext>
            </a:extLst>
          </p:cNvPr>
          <p:cNvSpPr txBox="1"/>
          <p:nvPr/>
        </p:nvSpPr>
        <p:spPr>
          <a:xfrm>
            <a:off x="3534843" y="5777516"/>
            <a:ext cx="2274116" cy="338554"/>
          </a:xfrm>
          <a:prstGeom prst="rect">
            <a:avLst/>
          </a:prstGeom>
          <a:noFill/>
        </p:spPr>
        <p:txBody>
          <a:bodyPr wrap="square">
            <a:spAutoFit/>
          </a:bodyPr>
          <a:lstStyle/>
          <a:p>
            <a:pPr marL="0" indent="0">
              <a:spcBef>
                <a:spcPts val="480"/>
              </a:spcBef>
              <a:spcAft>
                <a:spcPts val="480"/>
              </a:spcAft>
              <a:buNone/>
            </a:pPr>
            <a:r>
              <a:rPr lang="en-US" sz="1600" dirty="0"/>
              <a:t>Leisure and Recreation</a:t>
            </a:r>
          </a:p>
        </p:txBody>
      </p:sp>
      <p:sp>
        <p:nvSpPr>
          <p:cNvPr id="8" name="TextBox 7">
            <a:extLst>
              <a:ext uri="{FF2B5EF4-FFF2-40B4-BE49-F238E27FC236}">
                <a16:creationId xmlns:a16="http://schemas.microsoft.com/office/drawing/2014/main" xmlns="" id="{CEA52937-8372-6F0F-C1A4-9F61F0D50AE8}"/>
              </a:ext>
            </a:extLst>
          </p:cNvPr>
          <p:cNvSpPr txBox="1"/>
          <p:nvPr/>
        </p:nvSpPr>
        <p:spPr>
          <a:xfrm>
            <a:off x="9358571" y="2714016"/>
            <a:ext cx="2406942" cy="338554"/>
          </a:xfrm>
          <a:prstGeom prst="rect">
            <a:avLst/>
          </a:prstGeom>
          <a:noFill/>
        </p:spPr>
        <p:txBody>
          <a:bodyPr wrap="square">
            <a:spAutoFit/>
          </a:bodyPr>
          <a:lstStyle/>
          <a:p>
            <a:pPr marL="0" indent="0">
              <a:spcBef>
                <a:spcPts val="480"/>
              </a:spcBef>
              <a:spcAft>
                <a:spcPts val="480"/>
              </a:spcAft>
              <a:buNone/>
            </a:pPr>
            <a:r>
              <a:rPr lang="en-US" sz="1600" dirty="0"/>
              <a:t>Healing and Rejuvenation</a:t>
            </a:r>
          </a:p>
        </p:txBody>
      </p:sp>
      <p:sp>
        <p:nvSpPr>
          <p:cNvPr id="10" name="TextBox 9">
            <a:extLst>
              <a:ext uri="{FF2B5EF4-FFF2-40B4-BE49-F238E27FC236}">
                <a16:creationId xmlns:a16="http://schemas.microsoft.com/office/drawing/2014/main" xmlns="" id="{FDEF2207-5BEF-A4E6-FCD3-64F5AC3F947A}"/>
              </a:ext>
            </a:extLst>
          </p:cNvPr>
          <p:cNvSpPr txBox="1"/>
          <p:nvPr/>
        </p:nvSpPr>
        <p:spPr>
          <a:xfrm>
            <a:off x="5983447" y="3619796"/>
            <a:ext cx="4237480" cy="338554"/>
          </a:xfrm>
          <a:prstGeom prst="rect">
            <a:avLst/>
          </a:prstGeom>
          <a:noFill/>
        </p:spPr>
        <p:txBody>
          <a:bodyPr wrap="square">
            <a:spAutoFit/>
          </a:bodyPr>
          <a:lstStyle/>
          <a:p>
            <a:pPr marL="0" indent="0">
              <a:spcBef>
                <a:spcPts val="480"/>
              </a:spcBef>
              <a:spcAft>
                <a:spcPts val="480"/>
              </a:spcAft>
              <a:buNone/>
            </a:pPr>
            <a:r>
              <a:rPr lang="en-US" sz="1600" dirty="0"/>
              <a:t>Multigeneration Activities, Family &amp; Exercise</a:t>
            </a:r>
          </a:p>
        </p:txBody>
      </p:sp>
      <p:sp>
        <p:nvSpPr>
          <p:cNvPr id="11" name="TextBox 10">
            <a:extLst>
              <a:ext uri="{FF2B5EF4-FFF2-40B4-BE49-F238E27FC236}">
                <a16:creationId xmlns:a16="http://schemas.microsoft.com/office/drawing/2014/main" xmlns="" id="{72EC832E-A4B7-8CAD-92FD-7966B9B1F798}"/>
              </a:ext>
            </a:extLst>
          </p:cNvPr>
          <p:cNvSpPr txBox="1"/>
          <p:nvPr/>
        </p:nvSpPr>
        <p:spPr>
          <a:xfrm>
            <a:off x="7589868" y="6145300"/>
            <a:ext cx="3274493" cy="338554"/>
          </a:xfrm>
          <a:prstGeom prst="rect">
            <a:avLst/>
          </a:prstGeom>
          <a:noFill/>
        </p:spPr>
        <p:txBody>
          <a:bodyPr wrap="square">
            <a:spAutoFit/>
          </a:bodyPr>
          <a:lstStyle/>
          <a:p>
            <a:pPr marL="0" indent="0">
              <a:spcBef>
                <a:spcPts val="480"/>
              </a:spcBef>
              <a:spcAft>
                <a:spcPts val="480"/>
              </a:spcAft>
              <a:buNone/>
            </a:pPr>
            <a:r>
              <a:rPr lang="en-US" sz="1600" dirty="0"/>
              <a:t>Culture, Entertainment &amp; Relaxation</a:t>
            </a:r>
          </a:p>
        </p:txBody>
      </p:sp>
      <p:sp>
        <p:nvSpPr>
          <p:cNvPr id="12" name="TextBox 11">
            <a:extLst>
              <a:ext uri="{FF2B5EF4-FFF2-40B4-BE49-F238E27FC236}">
                <a16:creationId xmlns:a16="http://schemas.microsoft.com/office/drawing/2014/main" xmlns="" id="{723CD102-3121-CA6F-5EB9-55992287A3A1}"/>
              </a:ext>
            </a:extLst>
          </p:cNvPr>
          <p:cNvSpPr txBox="1"/>
          <p:nvPr/>
        </p:nvSpPr>
        <p:spPr>
          <a:xfrm>
            <a:off x="2574539" y="5987959"/>
            <a:ext cx="3118043" cy="338554"/>
          </a:xfrm>
          <a:prstGeom prst="rect">
            <a:avLst/>
          </a:prstGeom>
          <a:noFill/>
        </p:spPr>
        <p:txBody>
          <a:bodyPr wrap="square">
            <a:spAutoFit/>
          </a:bodyPr>
          <a:lstStyle/>
          <a:p>
            <a:pPr marL="0" indent="0">
              <a:spcBef>
                <a:spcPts val="480"/>
              </a:spcBef>
              <a:spcAft>
                <a:spcPts val="480"/>
              </a:spcAft>
              <a:buNone/>
            </a:pPr>
            <a:r>
              <a:rPr lang="en-US" sz="1600" dirty="0"/>
              <a:t>Trees, Landscaping, Water &amp; Trails</a:t>
            </a:r>
          </a:p>
        </p:txBody>
      </p:sp>
    </p:spTree>
    <p:extLst>
      <p:ext uri="{BB962C8B-B14F-4D97-AF65-F5344CB8AC3E}">
        <p14:creationId xmlns:p14="http://schemas.microsoft.com/office/powerpoint/2010/main" val="3705806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5811" y="338745"/>
            <a:ext cx="8237132" cy="511567"/>
          </a:xfrm>
        </p:spPr>
        <p:txBody>
          <a:bodyPr/>
          <a:lstStyle/>
          <a:p>
            <a:r>
              <a:rPr lang="en-US" dirty="0"/>
              <a:t>INTRODUCTION</a:t>
            </a:r>
          </a:p>
        </p:txBody>
      </p:sp>
      <p:sp>
        <p:nvSpPr>
          <p:cNvPr id="3" name="Content Placeholder 2"/>
          <p:cNvSpPr>
            <a:spLocks noGrp="1"/>
          </p:cNvSpPr>
          <p:nvPr>
            <p:ph idx="1"/>
          </p:nvPr>
        </p:nvSpPr>
        <p:spPr>
          <a:xfrm>
            <a:off x="838200" y="1825625"/>
            <a:ext cx="3429000" cy="4351338"/>
          </a:xfrm>
        </p:spPr>
        <p:txBody>
          <a:bodyPr/>
          <a:lstStyle/>
          <a:p>
            <a:endParaRPr lang="en-US" sz="1800" dirty="0"/>
          </a:p>
          <a:p>
            <a:endParaRPr lang="en-US" sz="1800" dirty="0"/>
          </a:p>
          <a:p>
            <a:endParaRPr lang="en-US" sz="1800" dirty="0"/>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sp>
        <p:nvSpPr>
          <p:cNvPr id="5" name="TextBox 4">
            <a:extLst>
              <a:ext uri="{FF2B5EF4-FFF2-40B4-BE49-F238E27FC236}">
                <a16:creationId xmlns:a16="http://schemas.microsoft.com/office/drawing/2014/main" xmlns="" id="{BFE45C2D-A2C4-33F2-1DF7-E3B92FE3E191}"/>
              </a:ext>
            </a:extLst>
          </p:cNvPr>
          <p:cNvSpPr txBox="1"/>
          <p:nvPr/>
        </p:nvSpPr>
        <p:spPr>
          <a:xfrm>
            <a:off x="2725811" y="665646"/>
            <a:ext cx="6094602" cy="369332"/>
          </a:xfrm>
          <a:prstGeom prst="rect">
            <a:avLst/>
          </a:prstGeom>
          <a:noFill/>
        </p:spPr>
        <p:txBody>
          <a:bodyPr wrap="square">
            <a:spAutoFit/>
          </a:bodyPr>
          <a:lstStyle/>
          <a:p>
            <a:r>
              <a:rPr lang="en-US" dirty="0"/>
              <a:t>Setting the Stage</a:t>
            </a:r>
          </a:p>
        </p:txBody>
      </p:sp>
      <p:sp>
        <p:nvSpPr>
          <p:cNvPr id="4" name="TextBox 3">
            <a:extLst>
              <a:ext uri="{FF2B5EF4-FFF2-40B4-BE49-F238E27FC236}">
                <a16:creationId xmlns:a16="http://schemas.microsoft.com/office/drawing/2014/main" xmlns="" id="{58E75894-B9E5-4F74-7396-2D2886B00AAE}"/>
              </a:ext>
            </a:extLst>
          </p:cNvPr>
          <p:cNvSpPr txBox="1"/>
          <p:nvPr/>
        </p:nvSpPr>
        <p:spPr>
          <a:xfrm>
            <a:off x="8483028" y="1007936"/>
            <a:ext cx="4237480" cy="338554"/>
          </a:xfrm>
          <a:prstGeom prst="rect">
            <a:avLst/>
          </a:prstGeom>
          <a:noFill/>
        </p:spPr>
        <p:txBody>
          <a:bodyPr wrap="square">
            <a:spAutoFit/>
          </a:bodyPr>
          <a:lstStyle/>
          <a:p>
            <a:pPr marL="0" indent="0">
              <a:spcBef>
                <a:spcPts val="480"/>
              </a:spcBef>
              <a:spcAft>
                <a:spcPts val="480"/>
              </a:spcAft>
              <a:buNone/>
            </a:pPr>
            <a:r>
              <a:rPr lang="en-US" sz="1600" dirty="0"/>
              <a:t>Medical &amp; Education</a:t>
            </a:r>
          </a:p>
        </p:txBody>
      </p:sp>
      <p:pic>
        <p:nvPicPr>
          <p:cNvPr id="15" name="Picture 14" descr="A high angle view of a building&#10;&#10;Description automatically generated with medium confidence">
            <a:extLst>
              <a:ext uri="{FF2B5EF4-FFF2-40B4-BE49-F238E27FC236}">
                <a16:creationId xmlns:a16="http://schemas.microsoft.com/office/drawing/2014/main" xmlns="" id="{F0B2F9F2-4CB2-859A-31AD-BC125A06E5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8787" y="1388285"/>
            <a:ext cx="8514426" cy="4788678"/>
          </a:xfrm>
          <a:prstGeom prst="rect">
            <a:avLst/>
          </a:prstGeom>
        </p:spPr>
      </p:pic>
    </p:spTree>
    <p:extLst>
      <p:ext uri="{BB962C8B-B14F-4D97-AF65-F5344CB8AC3E}">
        <p14:creationId xmlns:p14="http://schemas.microsoft.com/office/powerpoint/2010/main" val="1478387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2444" y="347623"/>
            <a:ext cx="8237132" cy="511567"/>
          </a:xfrm>
        </p:spPr>
        <p:txBody>
          <a:bodyPr/>
          <a:lstStyle/>
          <a:p>
            <a:r>
              <a:rPr lang="en-US" dirty="0"/>
              <a:t>INTRODUCTION</a:t>
            </a:r>
          </a:p>
        </p:txBody>
      </p:sp>
      <p:sp>
        <p:nvSpPr>
          <p:cNvPr id="3" name="Content Placeholder 2"/>
          <p:cNvSpPr>
            <a:spLocks noGrp="1"/>
          </p:cNvSpPr>
          <p:nvPr>
            <p:ph idx="1"/>
          </p:nvPr>
        </p:nvSpPr>
        <p:spPr>
          <a:xfrm>
            <a:off x="838200" y="1825625"/>
            <a:ext cx="3429000" cy="4351338"/>
          </a:xfrm>
        </p:spPr>
        <p:txBody>
          <a:bodyPr/>
          <a:lstStyle/>
          <a:p>
            <a:endParaRPr lang="en-US" sz="1800" dirty="0"/>
          </a:p>
          <a:p>
            <a:endParaRPr lang="en-US" sz="1800" dirty="0"/>
          </a:p>
          <a:p>
            <a:endParaRPr lang="en-US" sz="1800" dirty="0"/>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sp>
        <p:nvSpPr>
          <p:cNvPr id="5" name="TextBox 4">
            <a:extLst>
              <a:ext uri="{FF2B5EF4-FFF2-40B4-BE49-F238E27FC236}">
                <a16:creationId xmlns:a16="http://schemas.microsoft.com/office/drawing/2014/main" xmlns="" id="{BFE45C2D-A2C4-33F2-1DF7-E3B92FE3E191}"/>
              </a:ext>
            </a:extLst>
          </p:cNvPr>
          <p:cNvSpPr txBox="1"/>
          <p:nvPr/>
        </p:nvSpPr>
        <p:spPr>
          <a:xfrm>
            <a:off x="2752444" y="674524"/>
            <a:ext cx="6094602" cy="369332"/>
          </a:xfrm>
          <a:prstGeom prst="rect">
            <a:avLst/>
          </a:prstGeom>
          <a:noFill/>
        </p:spPr>
        <p:txBody>
          <a:bodyPr wrap="square">
            <a:spAutoFit/>
          </a:bodyPr>
          <a:lstStyle/>
          <a:p>
            <a:r>
              <a:rPr lang="en-US" dirty="0"/>
              <a:t>Setting the Stage</a:t>
            </a:r>
          </a:p>
        </p:txBody>
      </p:sp>
      <p:pic>
        <p:nvPicPr>
          <p:cNvPr id="7" name="Picture 6" descr="A picture containing sky, outdoor, parked, trailer&#10;&#10;Description automatically generated">
            <a:extLst>
              <a:ext uri="{FF2B5EF4-FFF2-40B4-BE49-F238E27FC236}">
                <a16:creationId xmlns:a16="http://schemas.microsoft.com/office/drawing/2014/main" xmlns="" id="{76D99A90-DA94-114A-10C1-FE85275966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89" y="1640959"/>
            <a:ext cx="4748169" cy="3561127"/>
          </a:xfrm>
          <a:prstGeom prst="rect">
            <a:avLst/>
          </a:prstGeom>
        </p:spPr>
      </p:pic>
      <p:pic>
        <p:nvPicPr>
          <p:cNvPr id="12" name="Picture 11">
            <a:extLst>
              <a:ext uri="{FF2B5EF4-FFF2-40B4-BE49-F238E27FC236}">
                <a16:creationId xmlns:a16="http://schemas.microsoft.com/office/drawing/2014/main" xmlns="" id="{0D593186-DC1B-7B6C-B46F-D97B5FB1D8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331097" y="1377203"/>
            <a:ext cx="5597842" cy="4198382"/>
          </a:xfrm>
          <a:prstGeom prst="rect">
            <a:avLst/>
          </a:prstGeom>
        </p:spPr>
      </p:pic>
      <p:pic>
        <p:nvPicPr>
          <p:cNvPr id="15" name="Picture 14" descr="A close-up of a building&#10;&#10;Description automatically generated with low confidence">
            <a:extLst>
              <a:ext uri="{FF2B5EF4-FFF2-40B4-BE49-F238E27FC236}">
                <a16:creationId xmlns:a16="http://schemas.microsoft.com/office/drawing/2014/main" xmlns="" id="{0D4D1B08-499E-A954-9CB5-7E03D58212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70212" y="4188873"/>
            <a:ext cx="2781923" cy="2086442"/>
          </a:xfrm>
          <a:prstGeom prst="rect">
            <a:avLst/>
          </a:prstGeom>
        </p:spPr>
      </p:pic>
      <p:sp>
        <p:nvSpPr>
          <p:cNvPr id="8" name="TextBox 7">
            <a:extLst>
              <a:ext uri="{FF2B5EF4-FFF2-40B4-BE49-F238E27FC236}">
                <a16:creationId xmlns:a16="http://schemas.microsoft.com/office/drawing/2014/main" xmlns="" id="{89442095-02A4-E601-6DA8-DB0F0AC7AB63}"/>
              </a:ext>
            </a:extLst>
          </p:cNvPr>
          <p:cNvSpPr txBox="1"/>
          <p:nvPr/>
        </p:nvSpPr>
        <p:spPr>
          <a:xfrm>
            <a:off x="641912" y="1279804"/>
            <a:ext cx="6094602" cy="338554"/>
          </a:xfrm>
          <a:prstGeom prst="rect">
            <a:avLst/>
          </a:prstGeom>
          <a:noFill/>
        </p:spPr>
        <p:txBody>
          <a:bodyPr wrap="square">
            <a:spAutoFit/>
          </a:bodyPr>
          <a:lstStyle/>
          <a:p>
            <a:pPr marL="0" indent="0">
              <a:spcBef>
                <a:spcPts val="480"/>
              </a:spcBef>
              <a:spcAft>
                <a:spcPts val="480"/>
              </a:spcAft>
              <a:buNone/>
            </a:pPr>
            <a:r>
              <a:rPr lang="en-US" sz="1600" dirty="0"/>
              <a:t>Phase I – Multigenerational Community Center</a:t>
            </a:r>
          </a:p>
        </p:txBody>
      </p:sp>
    </p:spTree>
    <p:extLst>
      <p:ext uri="{BB962C8B-B14F-4D97-AF65-F5344CB8AC3E}">
        <p14:creationId xmlns:p14="http://schemas.microsoft.com/office/powerpoint/2010/main" val="3578068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6933" y="341289"/>
            <a:ext cx="8237132" cy="511567"/>
          </a:xfrm>
        </p:spPr>
        <p:txBody>
          <a:bodyPr/>
          <a:lstStyle/>
          <a:p>
            <a:r>
              <a:rPr lang="en-US"/>
              <a:t>INTRODUCTION</a:t>
            </a:r>
            <a:endParaRPr lang="en-US" dirty="0"/>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sp>
        <p:nvSpPr>
          <p:cNvPr id="5" name="TextBox 4">
            <a:extLst>
              <a:ext uri="{FF2B5EF4-FFF2-40B4-BE49-F238E27FC236}">
                <a16:creationId xmlns:a16="http://schemas.microsoft.com/office/drawing/2014/main" xmlns="" id="{BFE45C2D-A2C4-33F2-1DF7-E3B92FE3E191}"/>
              </a:ext>
            </a:extLst>
          </p:cNvPr>
          <p:cNvSpPr txBox="1"/>
          <p:nvPr/>
        </p:nvSpPr>
        <p:spPr>
          <a:xfrm>
            <a:off x="2716933" y="668190"/>
            <a:ext cx="6094602" cy="369332"/>
          </a:xfrm>
          <a:prstGeom prst="rect">
            <a:avLst/>
          </a:prstGeom>
          <a:noFill/>
        </p:spPr>
        <p:txBody>
          <a:bodyPr wrap="square">
            <a:spAutoFit/>
          </a:bodyPr>
          <a:lstStyle/>
          <a:p>
            <a:r>
              <a:rPr lang="en-US" dirty="0"/>
              <a:t>Setting the Stage</a:t>
            </a:r>
          </a:p>
        </p:txBody>
      </p:sp>
      <p:pic>
        <p:nvPicPr>
          <p:cNvPr id="6" name="Picture 5" descr="A couple of dogs walking on a road&#10;&#10;Description automatically generated with low confidence">
            <a:extLst>
              <a:ext uri="{FF2B5EF4-FFF2-40B4-BE49-F238E27FC236}">
                <a16:creationId xmlns:a16="http://schemas.microsoft.com/office/drawing/2014/main" xmlns="" id="{4949AC13-F907-E6BF-D9C9-347C8158EA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199" y="2010292"/>
            <a:ext cx="5555563" cy="4166672"/>
          </a:xfrm>
          <a:prstGeom prst="rect">
            <a:avLst/>
          </a:prstGeom>
        </p:spPr>
      </p:pic>
      <p:pic>
        <p:nvPicPr>
          <p:cNvPr id="8" name="Picture 7" descr="Two dogs running on a road&#10;&#10;Description automatically generated with medium confidence">
            <a:extLst>
              <a:ext uri="{FF2B5EF4-FFF2-40B4-BE49-F238E27FC236}">
                <a16:creationId xmlns:a16="http://schemas.microsoft.com/office/drawing/2014/main" xmlns="" id="{C23C052C-3D1B-CFEE-495D-1477AF147A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9399" y="3564056"/>
            <a:ext cx="3501004" cy="2625754"/>
          </a:xfrm>
          <a:prstGeom prst="rect">
            <a:avLst/>
          </a:prstGeom>
        </p:spPr>
      </p:pic>
      <p:pic>
        <p:nvPicPr>
          <p:cNvPr id="11" name="Picture 10" descr="A picture containing fence, mammal, outdoor, wire&#10;&#10;Description automatically generated">
            <a:extLst>
              <a:ext uri="{FF2B5EF4-FFF2-40B4-BE49-F238E27FC236}">
                <a16:creationId xmlns:a16="http://schemas.microsoft.com/office/drawing/2014/main" xmlns="" id="{CA373C75-9FA5-D2C0-F2E2-C1C2A364FB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9399" y="688764"/>
            <a:ext cx="3501004" cy="2625754"/>
          </a:xfrm>
          <a:prstGeom prst="rect">
            <a:avLst/>
          </a:prstGeom>
        </p:spPr>
      </p:pic>
      <p:sp>
        <p:nvSpPr>
          <p:cNvPr id="10" name="TextBox 9">
            <a:extLst>
              <a:ext uri="{FF2B5EF4-FFF2-40B4-BE49-F238E27FC236}">
                <a16:creationId xmlns:a16="http://schemas.microsoft.com/office/drawing/2014/main" xmlns="" id="{27B48264-6E76-8EBE-63CD-C11A6974E458}"/>
              </a:ext>
            </a:extLst>
          </p:cNvPr>
          <p:cNvSpPr txBox="1"/>
          <p:nvPr/>
        </p:nvSpPr>
        <p:spPr>
          <a:xfrm>
            <a:off x="764797" y="1700625"/>
            <a:ext cx="6094602" cy="338554"/>
          </a:xfrm>
          <a:prstGeom prst="rect">
            <a:avLst/>
          </a:prstGeom>
          <a:noFill/>
        </p:spPr>
        <p:txBody>
          <a:bodyPr wrap="square">
            <a:spAutoFit/>
          </a:bodyPr>
          <a:lstStyle/>
          <a:p>
            <a:pPr marL="0" indent="0">
              <a:spcBef>
                <a:spcPts val="480"/>
              </a:spcBef>
              <a:spcAft>
                <a:spcPts val="480"/>
              </a:spcAft>
              <a:buNone/>
            </a:pPr>
            <a:r>
              <a:rPr lang="en-US" sz="1600" dirty="0"/>
              <a:t>Local Residents</a:t>
            </a:r>
          </a:p>
        </p:txBody>
      </p:sp>
    </p:spTree>
    <p:extLst>
      <p:ext uri="{BB962C8B-B14F-4D97-AF65-F5344CB8AC3E}">
        <p14:creationId xmlns:p14="http://schemas.microsoft.com/office/powerpoint/2010/main" val="2014397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2370" y="1584722"/>
            <a:ext cx="5083630" cy="5299889"/>
          </a:xfrm>
        </p:spPr>
        <p:txBody>
          <a:bodyPr>
            <a:normAutofit/>
          </a:bodyPr>
          <a:lstStyle/>
          <a:p>
            <a:r>
              <a:rPr lang="en-US" sz="2000" b="1" dirty="0"/>
              <a:t>Introduction </a:t>
            </a:r>
            <a:r>
              <a:rPr lang="en-US" sz="1200" i="1" dirty="0"/>
              <a:t>(6:00 – 6:15)</a:t>
            </a:r>
          </a:p>
          <a:p>
            <a:r>
              <a:rPr lang="en-US" sz="2000" b="1" dirty="0"/>
              <a:t>Master Plan Presentation </a:t>
            </a:r>
            <a:r>
              <a:rPr lang="en-US" sz="1200" i="1" dirty="0"/>
              <a:t>(6:15 – 6:45)</a:t>
            </a:r>
          </a:p>
          <a:p>
            <a:pPr lvl="1"/>
            <a:r>
              <a:rPr lang="en-US" sz="1600" dirty="0"/>
              <a:t>Background </a:t>
            </a:r>
            <a:endParaRPr lang="en-US" sz="1100" i="1" dirty="0"/>
          </a:p>
          <a:p>
            <a:pPr lvl="2"/>
            <a:r>
              <a:rPr lang="en-US" sz="1200" dirty="0"/>
              <a:t>Efforts Past &amp; Present </a:t>
            </a:r>
          </a:p>
          <a:p>
            <a:pPr lvl="2"/>
            <a:r>
              <a:rPr lang="en-US" sz="1200" dirty="0"/>
              <a:t>Vision, Purpose, and Goals </a:t>
            </a:r>
            <a:r>
              <a:rPr lang="en-US" sz="700" i="1" dirty="0"/>
              <a:t>		</a:t>
            </a:r>
          </a:p>
          <a:p>
            <a:pPr lvl="1"/>
            <a:r>
              <a:rPr lang="en-US" sz="1600" dirty="0"/>
              <a:t>Planning &amp; Programming</a:t>
            </a:r>
            <a:endParaRPr lang="en-US" sz="1100" i="1" dirty="0"/>
          </a:p>
          <a:p>
            <a:pPr lvl="2"/>
            <a:r>
              <a:rPr lang="en-US" sz="1200" dirty="0"/>
              <a:t>Site Planning </a:t>
            </a:r>
            <a:endParaRPr lang="en-US" sz="700" i="1" dirty="0"/>
          </a:p>
          <a:p>
            <a:pPr lvl="2"/>
            <a:r>
              <a:rPr lang="en-US" sz="1200" dirty="0"/>
              <a:t>Programming </a:t>
            </a:r>
            <a:endParaRPr lang="en-US" sz="700" i="1" dirty="0"/>
          </a:p>
          <a:p>
            <a:pPr lvl="2"/>
            <a:r>
              <a:rPr lang="en-US" sz="1200" dirty="0"/>
              <a:t>Infrastructure</a:t>
            </a:r>
            <a:r>
              <a:rPr lang="en-US" sz="1600" dirty="0"/>
              <a:t> </a:t>
            </a:r>
            <a:endParaRPr lang="en-US" sz="700" i="1" dirty="0"/>
          </a:p>
          <a:p>
            <a:r>
              <a:rPr lang="en-US" sz="2000" b="1" dirty="0"/>
              <a:t>Open Public Discussion </a:t>
            </a:r>
            <a:r>
              <a:rPr lang="en-US" sz="1400" i="1" dirty="0"/>
              <a:t>(</a:t>
            </a:r>
            <a:r>
              <a:rPr lang="en-US" sz="1200" i="1" dirty="0"/>
              <a:t>6:45 -</a:t>
            </a:r>
            <a:r>
              <a:rPr lang="en-US" sz="1200" dirty="0"/>
              <a:t>7:25</a:t>
            </a:r>
            <a:r>
              <a:rPr lang="en-US" sz="1400" i="1" dirty="0"/>
              <a:t>)</a:t>
            </a:r>
          </a:p>
          <a:p>
            <a:r>
              <a:rPr lang="en-US" sz="2000" b="1" dirty="0"/>
              <a:t>Conclusion</a:t>
            </a:r>
            <a:r>
              <a:rPr lang="en-US" sz="2000" i="1" dirty="0"/>
              <a:t> </a:t>
            </a:r>
            <a:r>
              <a:rPr lang="en-US" sz="1200" i="1" dirty="0"/>
              <a:t>(</a:t>
            </a:r>
            <a:r>
              <a:rPr lang="en-US" sz="1200" dirty="0"/>
              <a:t>7:25-7:30</a:t>
            </a:r>
            <a:r>
              <a:rPr lang="en-US" sz="1200" i="1" dirty="0"/>
              <a:t>)</a:t>
            </a:r>
          </a:p>
          <a:p>
            <a:pPr lvl="1"/>
            <a:r>
              <a:rPr lang="en-US" sz="1600" dirty="0"/>
              <a:t>Future Planning Efforts</a:t>
            </a:r>
          </a:p>
          <a:p>
            <a:pPr lvl="1"/>
            <a:r>
              <a:rPr lang="en-US" sz="1600" dirty="0"/>
              <a:t>Meeting Adjournment</a:t>
            </a:r>
          </a:p>
          <a:p>
            <a:pPr marL="914400" lvl="1" indent="-457200">
              <a:buFont typeface="+mj-lt"/>
              <a:buAutoNum type="arabicPeriod"/>
            </a:pPr>
            <a:endParaRPr lang="en-US" sz="2000" dirty="0"/>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sp>
        <p:nvSpPr>
          <p:cNvPr id="6" name="Title 5">
            <a:extLst>
              <a:ext uri="{FF2B5EF4-FFF2-40B4-BE49-F238E27FC236}">
                <a16:creationId xmlns:a16="http://schemas.microsoft.com/office/drawing/2014/main" xmlns="" id="{5E6EA22E-3904-A664-0532-2553FEF69B80}"/>
              </a:ext>
            </a:extLst>
          </p:cNvPr>
          <p:cNvSpPr>
            <a:spLocks noGrp="1"/>
          </p:cNvSpPr>
          <p:nvPr>
            <p:ph type="title"/>
          </p:nvPr>
        </p:nvSpPr>
        <p:spPr>
          <a:xfrm>
            <a:off x="2725811" y="320990"/>
            <a:ext cx="8237132" cy="511567"/>
          </a:xfrm>
        </p:spPr>
        <p:txBody>
          <a:bodyPr/>
          <a:lstStyle/>
          <a:p>
            <a:r>
              <a:rPr lang="en-US" dirty="0"/>
              <a:t>INTRODUCTION</a:t>
            </a:r>
          </a:p>
        </p:txBody>
      </p:sp>
      <p:sp>
        <p:nvSpPr>
          <p:cNvPr id="11" name="TextBox 10">
            <a:extLst>
              <a:ext uri="{FF2B5EF4-FFF2-40B4-BE49-F238E27FC236}">
                <a16:creationId xmlns:a16="http://schemas.microsoft.com/office/drawing/2014/main" xmlns="" id="{C87A2C50-0759-A8B3-4011-87C5BC583278}"/>
              </a:ext>
            </a:extLst>
          </p:cNvPr>
          <p:cNvSpPr txBox="1"/>
          <p:nvPr/>
        </p:nvSpPr>
        <p:spPr>
          <a:xfrm>
            <a:off x="2725811" y="647891"/>
            <a:ext cx="6094602" cy="369332"/>
          </a:xfrm>
          <a:prstGeom prst="rect">
            <a:avLst/>
          </a:prstGeom>
          <a:noFill/>
        </p:spPr>
        <p:txBody>
          <a:bodyPr wrap="square">
            <a:spAutoFit/>
          </a:bodyPr>
          <a:lstStyle/>
          <a:p>
            <a:r>
              <a:rPr lang="en-US" dirty="0"/>
              <a:t>Agenda</a:t>
            </a:r>
          </a:p>
        </p:txBody>
      </p:sp>
      <p:pic>
        <p:nvPicPr>
          <p:cNvPr id="8" name="Picture 7" descr="A picture containing sky, outdoor, road&#10;&#10;Description automatically generated">
            <a:extLst>
              <a:ext uri="{FF2B5EF4-FFF2-40B4-BE49-F238E27FC236}">
                <a16:creationId xmlns:a16="http://schemas.microsoft.com/office/drawing/2014/main" xmlns="" id="{07EFCA97-9C06-9390-8777-7BF1484B37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3786" y="1584722"/>
            <a:ext cx="6257763" cy="3519487"/>
          </a:xfrm>
          <a:prstGeom prst="rect">
            <a:avLst/>
          </a:prstGeom>
        </p:spPr>
      </p:pic>
    </p:spTree>
    <p:extLst>
      <p:ext uri="{BB962C8B-B14F-4D97-AF65-F5344CB8AC3E}">
        <p14:creationId xmlns:p14="http://schemas.microsoft.com/office/powerpoint/2010/main" val="3449289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5811" y="383732"/>
            <a:ext cx="8237132" cy="511567"/>
          </a:xfrm>
        </p:spPr>
        <p:txBody>
          <a:bodyPr/>
          <a:lstStyle/>
          <a:p>
            <a:r>
              <a:rPr lang="en-US" dirty="0"/>
              <a:t>INTRODUCTION</a:t>
            </a:r>
          </a:p>
        </p:txBody>
      </p:sp>
      <p:sp>
        <p:nvSpPr>
          <p:cNvPr id="3" name="Content Placeholder 2"/>
          <p:cNvSpPr>
            <a:spLocks noGrp="1"/>
          </p:cNvSpPr>
          <p:nvPr>
            <p:ph idx="1"/>
          </p:nvPr>
        </p:nvSpPr>
        <p:spPr>
          <a:xfrm>
            <a:off x="838200" y="1825625"/>
            <a:ext cx="3429000" cy="4351338"/>
          </a:xfrm>
        </p:spPr>
        <p:txBody>
          <a:bodyPr/>
          <a:lstStyle/>
          <a:p>
            <a:endParaRPr lang="en-US" sz="1800" dirty="0"/>
          </a:p>
          <a:p>
            <a:endParaRPr lang="en-US" sz="1800" dirty="0"/>
          </a:p>
          <a:p>
            <a:endParaRPr lang="en-US" sz="1600" dirty="0"/>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sp>
        <p:nvSpPr>
          <p:cNvPr id="6" name="TextBox 5">
            <a:extLst>
              <a:ext uri="{FF2B5EF4-FFF2-40B4-BE49-F238E27FC236}">
                <a16:creationId xmlns:a16="http://schemas.microsoft.com/office/drawing/2014/main" xmlns="" id="{E58ADF39-2CD0-5DFA-D996-B6AFA6D312ED}"/>
              </a:ext>
            </a:extLst>
          </p:cNvPr>
          <p:cNvSpPr txBox="1"/>
          <p:nvPr/>
        </p:nvSpPr>
        <p:spPr>
          <a:xfrm>
            <a:off x="2725811" y="710633"/>
            <a:ext cx="6094602" cy="369332"/>
          </a:xfrm>
          <a:prstGeom prst="rect">
            <a:avLst/>
          </a:prstGeom>
          <a:noFill/>
        </p:spPr>
        <p:txBody>
          <a:bodyPr wrap="square">
            <a:spAutoFit/>
          </a:bodyPr>
          <a:lstStyle/>
          <a:p>
            <a:r>
              <a:rPr lang="en-US" dirty="0"/>
              <a:t>Efforts – Past</a:t>
            </a:r>
          </a:p>
        </p:txBody>
      </p:sp>
      <p:sp>
        <p:nvSpPr>
          <p:cNvPr id="7" name="TextBox 6">
            <a:extLst>
              <a:ext uri="{FF2B5EF4-FFF2-40B4-BE49-F238E27FC236}">
                <a16:creationId xmlns:a16="http://schemas.microsoft.com/office/drawing/2014/main" xmlns="" id="{CC80CFA4-CDCB-5D20-DC6D-D647469C6919}"/>
              </a:ext>
            </a:extLst>
          </p:cNvPr>
          <p:cNvSpPr txBox="1"/>
          <p:nvPr/>
        </p:nvSpPr>
        <p:spPr>
          <a:xfrm>
            <a:off x="-273558" y="1366316"/>
            <a:ext cx="7907540" cy="2444900"/>
          </a:xfrm>
          <a:prstGeom prst="rect">
            <a:avLst/>
          </a:prstGeom>
          <a:noFill/>
        </p:spPr>
        <p:txBody>
          <a:bodyPr wrap="square">
            <a:spAutoFit/>
          </a:bodyPr>
          <a:lstStyle/>
          <a:p>
            <a:pPr marR="0" lvl="2">
              <a:lnSpc>
                <a:spcPct val="107000"/>
              </a:lnSpc>
              <a:spcBef>
                <a:spcPts val="0"/>
              </a:spcBef>
              <a:spcAft>
                <a:spcPts val="0"/>
              </a:spcAft>
            </a:pPr>
            <a:endParaRPr lang="en-US" sz="1600" dirty="0"/>
          </a:p>
          <a:p>
            <a:pPr marR="0" lvl="2">
              <a:lnSpc>
                <a:spcPct val="107000"/>
              </a:lnSpc>
              <a:spcBef>
                <a:spcPts val="0"/>
              </a:spcBef>
              <a:spcAft>
                <a:spcPts val="0"/>
              </a:spcAft>
            </a:pPr>
            <a:r>
              <a:rPr lang="en-US" sz="1600" dirty="0"/>
              <a:t>2018 – Clubhouse Feasibility study conducted</a:t>
            </a:r>
          </a:p>
          <a:p>
            <a:pPr marR="0" lvl="2">
              <a:lnSpc>
                <a:spcPct val="107000"/>
              </a:lnSpc>
              <a:spcBef>
                <a:spcPts val="0"/>
              </a:spcBef>
              <a:spcAft>
                <a:spcPts val="0"/>
              </a:spcAft>
            </a:pPr>
            <a:endParaRPr lang="en-US" sz="1600" dirty="0"/>
          </a:p>
          <a:p>
            <a:pPr marR="0" lvl="2">
              <a:lnSpc>
                <a:spcPct val="107000"/>
              </a:lnSpc>
              <a:spcBef>
                <a:spcPts val="0"/>
              </a:spcBef>
              <a:spcAft>
                <a:spcPts val="0"/>
              </a:spcAft>
            </a:pPr>
            <a:r>
              <a:rPr lang="en-US" sz="1600" dirty="0"/>
              <a:t>2019 - Golf Course closes &amp; City acquires site</a:t>
            </a:r>
          </a:p>
          <a:p>
            <a:pPr marR="0" lvl="2">
              <a:lnSpc>
                <a:spcPct val="107000"/>
              </a:lnSpc>
              <a:spcBef>
                <a:spcPts val="0"/>
              </a:spcBef>
              <a:spcAft>
                <a:spcPts val="0"/>
              </a:spcAft>
            </a:pPr>
            <a:endParaRPr lang="en-US" sz="1600" dirty="0"/>
          </a:p>
          <a:p>
            <a:pPr marR="0" lvl="2">
              <a:lnSpc>
                <a:spcPct val="107000"/>
              </a:lnSpc>
              <a:spcBef>
                <a:spcPts val="0"/>
              </a:spcBef>
              <a:spcAft>
                <a:spcPts val="0"/>
              </a:spcAft>
            </a:pPr>
            <a:r>
              <a:rPr lang="en-US" sz="1600" dirty="0"/>
              <a:t>2020 - Public Involvement Plan and Initial Master Plan – Recreation/</a:t>
            </a:r>
            <a:r>
              <a:rPr lang="en-US" sz="1600" dirty="0" err="1"/>
              <a:t>Comercial</a:t>
            </a:r>
            <a:endParaRPr lang="en-US" sz="1600" dirty="0"/>
          </a:p>
          <a:p>
            <a:pPr marR="0" lvl="2">
              <a:lnSpc>
                <a:spcPct val="107000"/>
              </a:lnSpc>
              <a:spcBef>
                <a:spcPts val="0"/>
              </a:spcBef>
              <a:spcAft>
                <a:spcPts val="0"/>
              </a:spcAft>
            </a:pPr>
            <a:endParaRPr lang="en-US" sz="1600" dirty="0"/>
          </a:p>
          <a:p>
            <a:pPr marR="0" lvl="2">
              <a:lnSpc>
                <a:spcPct val="107000"/>
              </a:lnSpc>
              <a:spcBef>
                <a:spcPts val="0"/>
              </a:spcBef>
              <a:spcAft>
                <a:spcPts val="0"/>
              </a:spcAft>
            </a:pPr>
            <a:r>
              <a:rPr lang="en-US" sz="1600" dirty="0"/>
              <a:t>2021 - Additional funding acquired &amp; Urgent Care Design </a:t>
            </a:r>
          </a:p>
          <a:p>
            <a:pPr marR="0" lvl="2">
              <a:lnSpc>
                <a:spcPct val="107000"/>
              </a:lnSpc>
              <a:spcBef>
                <a:spcPts val="0"/>
              </a:spcBef>
              <a:spcAft>
                <a:spcPts val="0"/>
              </a:spcAft>
            </a:pPr>
            <a:endParaRPr lang="en-US" sz="1600" dirty="0"/>
          </a:p>
        </p:txBody>
      </p:sp>
      <p:pic>
        <p:nvPicPr>
          <p:cNvPr id="10" name="Picture 9" descr="A picture containing text, electronics, circuit&#10;&#10;Description automatically generated">
            <a:extLst>
              <a:ext uri="{FF2B5EF4-FFF2-40B4-BE49-F238E27FC236}">
                <a16:creationId xmlns:a16="http://schemas.microsoft.com/office/drawing/2014/main" xmlns="" id="{2AA981D7-5985-4683-5EAC-94A1CCCBE4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2916" y="4001294"/>
            <a:ext cx="6020884" cy="2252086"/>
          </a:xfrm>
          <a:prstGeom prst="rect">
            <a:avLst/>
          </a:prstGeom>
        </p:spPr>
      </p:pic>
      <p:pic>
        <p:nvPicPr>
          <p:cNvPr id="11" name="Picture 10" descr="A picture containing indoor, floor, room&#10;&#10;Description automatically generated">
            <a:extLst>
              <a:ext uri="{FF2B5EF4-FFF2-40B4-BE49-F238E27FC236}">
                <a16:creationId xmlns:a16="http://schemas.microsoft.com/office/drawing/2014/main" xmlns="" id="{BF1C7382-760E-9F37-43CF-0A84E08428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4509" y="1567237"/>
            <a:ext cx="3019291" cy="2006017"/>
          </a:xfrm>
          <a:prstGeom prst="rect">
            <a:avLst/>
          </a:prstGeom>
        </p:spPr>
      </p:pic>
    </p:spTree>
    <p:extLst>
      <p:ext uri="{BB962C8B-B14F-4D97-AF65-F5344CB8AC3E}">
        <p14:creationId xmlns:p14="http://schemas.microsoft.com/office/powerpoint/2010/main" val="3160763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indoor, person&#10;&#10;Description automatically generated">
            <a:extLst>
              <a:ext uri="{FF2B5EF4-FFF2-40B4-BE49-F238E27FC236}">
                <a16:creationId xmlns:a16="http://schemas.microsoft.com/office/drawing/2014/main" xmlns="" id="{27F726B1-D522-959B-66C8-E7D94B471A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513738" y="2275609"/>
            <a:ext cx="4471209" cy="3353407"/>
          </a:xfrm>
          <a:prstGeom prst="rect">
            <a:avLst/>
          </a:prstGeom>
        </p:spPr>
      </p:pic>
      <p:sp>
        <p:nvSpPr>
          <p:cNvPr id="2" name="Title 1"/>
          <p:cNvSpPr>
            <a:spLocks noGrp="1"/>
          </p:cNvSpPr>
          <p:nvPr>
            <p:ph type="title"/>
          </p:nvPr>
        </p:nvSpPr>
        <p:spPr>
          <a:xfrm>
            <a:off x="2725811" y="353651"/>
            <a:ext cx="8237132" cy="501098"/>
          </a:xfrm>
        </p:spPr>
        <p:txBody>
          <a:bodyPr/>
          <a:lstStyle/>
          <a:p>
            <a:r>
              <a:rPr lang="en-US" dirty="0"/>
              <a:t>MASTER PLANNING PRESENTATION </a:t>
            </a:r>
          </a:p>
        </p:txBody>
      </p:sp>
      <p:sp>
        <p:nvSpPr>
          <p:cNvPr id="3" name="Content Placeholder 2"/>
          <p:cNvSpPr>
            <a:spLocks noGrp="1"/>
          </p:cNvSpPr>
          <p:nvPr>
            <p:ph idx="1"/>
          </p:nvPr>
        </p:nvSpPr>
        <p:spPr>
          <a:xfrm>
            <a:off x="986405" y="1503685"/>
            <a:ext cx="5109595" cy="4684232"/>
          </a:xfrm>
        </p:spPr>
        <p:txBody>
          <a:bodyPr>
            <a:noAutofit/>
          </a:bodyPr>
          <a:lstStyle/>
          <a:p>
            <a:pPr marL="0" marR="0" indent="0">
              <a:spcBef>
                <a:spcPts val="480"/>
              </a:spcBef>
              <a:spcAft>
                <a:spcPts val="480"/>
              </a:spcAft>
              <a:buNone/>
            </a:pPr>
            <a:r>
              <a:rPr lang="en-US" sz="1600" dirty="0"/>
              <a:t>2022 </a:t>
            </a:r>
          </a:p>
          <a:p>
            <a:pPr marL="0" marR="0">
              <a:spcBef>
                <a:spcPts val="480"/>
              </a:spcBef>
              <a:spcAft>
                <a:spcPts val="480"/>
              </a:spcAft>
            </a:pPr>
            <a:r>
              <a:rPr lang="en-US" sz="1200" dirty="0"/>
              <a:t>June 10, 2022</a:t>
            </a:r>
          </a:p>
          <a:p>
            <a:pPr marL="457200" marR="0">
              <a:spcBef>
                <a:spcPts val="480"/>
              </a:spcBef>
              <a:spcAft>
                <a:spcPts val="480"/>
              </a:spcAft>
            </a:pPr>
            <a:r>
              <a:rPr lang="en-US" sz="1200" dirty="0"/>
              <a:t>WCI Proposal - Professional architectural and engineering services </a:t>
            </a:r>
          </a:p>
          <a:p>
            <a:pPr marL="457200" marR="0">
              <a:spcBef>
                <a:spcPts val="480"/>
              </a:spcBef>
              <a:spcAft>
                <a:spcPts val="480"/>
              </a:spcAft>
            </a:pPr>
            <a:r>
              <a:rPr lang="en-US" sz="1200" dirty="0"/>
              <a:t>New focus on Health &amp; Wellness</a:t>
            </a:r>
          </a:p>
          <a:p>
            <a:pPr marL="457200" marR="0">
              <a:spcBef>
                <a:spcPts val="480"/>
              </a:spcBef>
              <a:spcAft>
                <a:spcPts val="480"/>
              </a:spcAft>
            </a:pPr>
            <a:r>
              <a:rPr lang="en-US" sz="1200" dirty="0"/>
              <a:t>Teaching Clinic</a:t>
            </a:r>
          </a:p>
          <a:p>
            <a:pPr marL="0" marR="0">
              <a:spcBef>
                <a:spcPts val="480"/>
              </a:spcBef>
              <a:spcAft>
                <a:spcPts val="480"/>
              </a:spcAft>
            </a:pPr>
            <a:r>
              <a:rPr lang="en-US" sz="1200" dirty="0"/>
              <a:t>July 6, 2022</a:t>
            </a:r>
          </a:p>
          <a:p>
            <a:pPr marL="457200" marR="0">
              <a:spcBef>
                <a:spcPts val="480"/>
              </a:spcBef>
              <a:spcAft>
                <a:spcPts val="480"/>
              </a:spcAft>
            </a:pPr>
            <a:r>
              <a:rPr lang="en-US" sz="1200" dirty="0"/>
              <a:t>Board of Trustees Votes to issue RFP for Medical Provider </a:t>
            </a:r>
          </a:p>
          <a:p>
            <a:pPr marL="457200" marR="0">
              <a:spcBef>
                <a:spcPts val="480"/>
              </a:spcBef>
              <a:spcAft>
                <a:spcPts val="480"/>
              </a:spcAft>
            </a:pPr>
            <a:r>
              <a:rPr lang="en-US" sz="1200" dirty="0"/>
              <a:t>Memorial Medical Center Selected</a:t>
            </a:r>
          </a:p>
          <a:p>
            <a:pPr marL="0" marR="0">
              <a:spcBef>
                <a:spcPts val="480"/>
              </a:spcBef>
              <a:spcAft>
                <a:spcPts val="480"/>
              </a:spcAft>
            </a:pPr>
            <a:r>
              <a:rPr lang="en-US" sz="1200" dirty="0"/>
              <a:t>August 2022 &amp; September 2022</a:t>
            </a:r>
          </a:p>
          <a:p>
            <a:pPr marL="457200" marR="0">
              <a:spcBef>
                <a:spcPts val="480"/>
              </a:spcBef>
              <a:spcAft>
                <a:spcPts val="480"/>
              </a:spcAft>
            </a:pPr>
            <a:r>
              <a:rPr lang="en-US" sz="1200" dirty="0"/>
              <a:t>Steering Committee - Clinicians, Educators, Professionals</a:t>
            </a:r>
          </a:p>
          <a:p>
            <a:pPr marL="914400" lvl="1">
              <a:spcBef>
                <a:spcPts val="480"/>
              </a:spcBef>
              <a:spcAft>
                <a:spcPts val="480"/>
              </a:spcAft>
              <a:buFont typeface="Wingdings" panose="05000000000000000000" pitchFamily="2" charset="2"/>
              <a:buChar char="ü"/>
            </a:pPr>
            <a:r>
              <a:rPr lang="en-US" sz="1200" dirty="0"/>
              <a:t>Memorial Medical Center Executive leadership team</a:t>
            </a:r>
          </a:p>
          <a:p>
            <a:pPr marL="914400" lvl="1">
              <a:spcBef>
                <a:spcPts val="480"/>
              </a:spcBef>
              <a:spcAft>
                <a:spcPts val="480"/>
              </a:spcAft>
              <a:buFont typeface="Wingdings" panose="05000000000000000000" pitchFamily="2" charset="2"/>
              <a:buChar char="ü"/>
            </a:pPr>
            <a:r>
              <a:rPr lang="en-US" sz="1200" dirty="0"/>
              <a:t>Dona Ana Community Colleges, Health Sciences Division</a:t>
            </a:r>
          </a:p>
          <a:p>
            <a:pPr marL="914400" lvl="1">
              <a:spcBef>
                <a:spcPts val="480"/>
              </a:spcBef>
              <a:spcAft>
                <a:spcPts val="480"/>
              </a:spcAft>
              <a:buFont typeface="Wingdings" panose="05000000000000000000" pitchFamily="2" charset="2"/>
              <a:buChar char="ü"/>
            </a:pPr>
            <a:r>
              <a:rPr lang="en-US" sz="1200" dirty="0"/>
              <a:t>Gadsen ISD Early College Medical Sciences program</a:t>
            </a:r>
          </a:p>
          <a:p>
            <a:pPr marL="457200" marR="0">
              <a:spcBef>
                <a:spcPts val="480"/>
              </a:spcBef>
              <a:spcAft>
                <a:spcPts val="480"/>
              </a:spcAft>
            </a:pPr>
            <a:r>
              <a:rPr lang="en-US" sz="1200" dirty="0"/>
              <a:t>Programming meetings and focus sessions </a:t>
            </a:r>
          </a:p>
          <a:p>
            <a:pPr marL="457200" marR="0">
              <a:spcBef>
                <a:spcPts val="480"/>
              </a:spcBef>
              <a:spcAft>
                <a:spcPts val="480"/>
              </a:spcAft>
            </a:pPr>
            <a:r>
              <a:rPr lang="en-US" sz="1200" dirty="0"/>
              <a:t>Collect valuable information </a:t>
            </a:r>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sp>
        <p:nvSpPr>
          <p:cNvPr id="6" name="TextBox 5">
            <a:extLst>
              <a:ext uri="{FF2B5EF4-FFF2-40B4-BE49-F238E27FC236}">
                <a16:creationId xmlns:a16="http://schemas.microsoft.com/office/drawing/2014/main" xmlns="" id="{E51DF9E2-77D2-86E5-ADD4-2D73E8BABE0F}"/>
              </a:ext>
            </a:extLst>
          </p:cNvPr>
          <p:cNvSpPr txBox="1"/>
          <p:nvPr/>
        </p:nvSpPr>
        <p:spPr>
          <a:xfrm>
            <a:off x="2725811" y="670083"/>
            <a:ext cx="6094602" cy="369332"/>
          </a:xfrm>
          <a:prstGeom prst="rect">
            <a:avLst/>
          </a:prstGeom>
          <a:noFill/>
        </p:spPr>
        <p:txBody>
          <a:bodyPr wrap="square">
            <a:spAutoFit/>
          </a:bodyPr>
          <a:lstStyle/>
          <a:p>
            <a:r>
              <a:rPr lang="en-US" dirty="0"/>
              <a:t>Efforts - Present</a:t>
            </a:r>
          </a:p>
        </p:txBody>
      </p:sp>
      <p:pic>
        <p:nvPicPr>
          <p:cNvPr id="14" name="Picture 13" descr="Graphical user interface&#10;&#10;Description automatically generated">
            <a:extLst>
              <a:ext uri="{FF2B5EF4-FFF2-40B4-BE49-F238E27FC236}">
                <a16:creationId xmlns:a16="http://schemas.microsoft.com/office/drawing/2014/main" xmlns="" id="{7FF31850-B3E8-A9FF-D609-07F95CAB32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2639" y="1355847"/>
            <a:ext cx="3353407" cy="2515055"/>
          </a:xfrm>
          <a:prstGeom prst="rect">
            <a:avLst/>
          </a:prstGeom>
        </p:spPr>
      </p:pic>
    </p:spTree>
    <p:extLst>
      <p:ext uri="{BB962C8B-B14F-4D97-AF65-F5344CB8AC3E}">
        <p14:creationId xmlns:p14="http://schemas.microsoft.com/office/powerpoint/2010/main" val="3491770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21965" y="1823997"/>
            <a:ext cx="4774035" cy="4351338"/>
          </a:xfrm>
        </p:spPr>
        <p:txBody>
          <a:bodyPr>
            <a:normAutofit/>
          </a:bodyPr>
          <a:lstStyle/>
          <a:p>
            <a:pPr marL="0" marR="0" indent="0">
              <a:spcBef>
                <a:spcPts val="480"/>
              </a:spcBef>
              <a:spcAft>
                <a:spcPts val="480"/>
              </a:spcAft>
              <a:buNone/>
            </a:pPr>
            <a:r>
              <a:rPr lang="en-US" sz="1800" dirty="0"/>
              <a:t>VISION</a:t>
            </a:r>
          </a:p>
          <a:p>
            <a:pPr marL="0" marR="0">
              <a:spcBef>
                <a:spcPts val="480"/>
              </a:spcBef>
              <a:spcAft>
                <a:spcPts val="480"/>
              </a:spcAft>
            </a:pPr>
            <a:endParaRPr lang="en-US" sz="1100" dirty="0"/>
          </a:p>
          <a:p>
            <a:pPr>
              <a:spcBef>
                <a:spcPts val="480"/>
              </a:spcBef>
              <a:spcAft>
                <a:spcPts val="480"/>
              </a:spcAft>
            </a:pPr>
            <a:r>
              <a:rPr lang="en-US" sz="1600" dirty="0"/>
              <a:t>Break </a:t>
            </a:r>
            <a:r>
              <a:rPr lang="en-US" sz="1600" u="sng" dirty="0"/>
              <a:t>socioeconomic cycles </a:t>
            </a:r>
            <a:r>
              <a:rPr lang="en-US" sz="1600" dirty="0"/>
              <a:t>- Slogan: "Everybody is somebody in New Mexico" (1975)</a:t>
            </a:r>
          </a:p>
          <a:p>
            <a:pPr marL="0" marR="0" indent="0">
              <a:spcBef>
                <a:spcPts val="480"/>
              </a:spcBef>
              <a:spcAft>
                <a:spcPts val="480"/>
              </a:spcAft>
              <a:buNone/>
            </a:pPr>
            <a:endParaRPr lang="en-US" sz="2800" dirty="0"/>
          </a:p>
          <a:p>
            <a:pPr marL="0" marR="0" indent="0">
              <a:spcBef>
                <a:spcPts val="480"/>
              </a:spcBef>
              <a:spcAft>
                <a:spcPts val="480"/>
              </a:spcAft>
              <a:buNone/>
            </a:pPr>
            <a:r>
              <a:rPr lang="en-US" sz="1800" dirty="0"/>
              <a:t>PURPOSE</a:t>
            </a:r>
          </a:p>
          <a:p>
            <a:pPr>
              <a:spcBef>
                <a:spcPts val="480"/>
              </a:spcBef>
              <a:spcAft>
                <a:spcPts val="480"/>
              </a:spcAft>
            </a:pPr>
            <a:r>
              <a:rPr lang="en-US" sz="1600" dirty="0"/>
              <a:t>Keep New Mexicans in </a:t>
            </a:r>
            <a:r>
              <a:rPr lang="en-US" sz="1600" u="sng" dirty="0"/>
              <a:t>New Mexico</a:t>
            </a:r>
            <a:r>
              <a:rPr lang="en-US" sz="1600" dirty="0"/>
              <a:t>. What starts in New Mexico – Stays in New Mexico</a:t>
            </a:r>
          </a:p>
          <a:p>
            <a:pPr>
              <a:spcBef>
                <a:spcPts val="480"/>
              </a:spcBef>
              <a:spcAft>
                <a:spcPts val="480"/>
              </a:spcAft>
            </a:pPr>
            <a:r>
              <a:rPr lang="en-US" sz="1600" dirty="0"/>
              <a:t>Build on each other through </a:t>
            </a:r>
            <a:r>
              <a:rPr lang="en-US" sz="1600" u="sng" dirty="0"/>
              <a:t>education</a:t>
            </a:r>
            <a:r>
              <a:rPr lang="en-US" sz="1600" dirty="0"/>
              <a:t> knowing that more can be done together</a:t>
            </a:r>
          </a:p>
          <a:p>
            <a:pPr>
              <a:spcBef>
                <a:spcPts val="480"/>
              </a:spcBef>
              <a:spcAft>
                <a:spcPts val="480"/>
              </a:spcAft>
            </a:pPr>
            <a:endParaRPr lang="en-US" sz="1600" dirty="0"/>
          </a:p>
          <a:p>
            <a:pPr>
              <a:spcBef>
                <a:spcPts val="480"/>
              </a:spcBef>
              <a:spcAft>
                <a:spcPts val="480"/>
              </a:spcAft>
            </a:pPr>
            <a:endParaRPr lang="en-US" sz="1600" dirty="0"/>
          </a:p>
          <a:p>
            <a:pPr marL="0" marR="0">
              <a:spcBef>
                <a:spcPts val="0"/>
              </a:spcBef>
              <a:spcAft>
                <a:spcPts val="800"/>
              </a:spcAft>
            </a:pPr>
            <a:endParaRPr lang="en-US" sz="1100" dirty="0"/>
          </a:p>
          <a:p>
            <a:endParaRPr lang="en-US" dirty="0"/>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pic>
        <p:nvPicPr>
          <p:cNvPr id="14" name="Picture 13" descr="A picture containing logo&#10;&#10;Description automatically generated">
            <a:extLst>
              <a:ext uri="{FF2B5EF4-FFF2-40B4-BE49-F238E27FC236}">
                <a16:creationId xmlns:a16="http://schemas.microsoft.com/office/drawing/2014/main" xmlns="" id="{9651D0A9-1674-4757-B92F-0F281261A7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38524" y="205445"/>
            <a:ext cx="4531511" cy="4158608"/>
          </a:xfrm>
          <a:prstGeom prst="rect">
            <a:avLst/>
          </a:prstGeom>
        </p:spPr>
      </p:pic>
      <p:sp>
        <p:nvSpPr>
          <p:cNvPr id="2" name="Title 1"/>
          <p:cNvSpPr>
            <a:spLocks noGrp="1"/>
          </p:cNvSpPr>
          <p:nvPr>
            <p:ph type="title"/>
          </p:nvPr>
        </p:nvSpPr>
        <p:spPr>
          <a:xfrm>
            <a:off x="2725811" y="366969"/>
            <a:ext cx="8237132" cy="501098"/>
          </a:xfrm>
        </p:spPr>
        <p:txBody>
          <a:bodyPr/>
          <a:lstStyle/>
          <a:p>
            <a:r>
              <a:rPr lang="en-US" dirty="0"/>
              <a:t>MASTER PLANNING PRESENTATION </a:t>
            </a:r>
          </a:p>
        </p:txBody>
      </p:sp>
      <p:sp>
        <p:nvSpPr>
          <p:cNvPr id="6" name="TextBox 5">
            <a:extLst>
              <a:ext uri="{FF2B5EF4-FFF2-40B4-BE49-F238E27FC236}">
                <a16:creationId xmlns:a16="http://schemas.microsoft.com/office/drawing/2014/main" xmlns="" id="{E51DF9E2-77D2-86E5-ADD4-2D73E8BABE0F}"/>
              </a:ext>
            </a:extLst>
          </p:cNvPr>
          <p:cNvSpPr txBox="1"/>
          <p:nvPr/>
        </p:nvSpPr>
        <p:spPr>
          <a:xfrm>
            <a:off x="2725811" y="683401"/>
            <a:ext cx="6094602" cy="369332"/>
          </a:xfrm>
          <a:prstGeom prst="rect">
            <a:avLst/>
          </a:prstGeom>
          <a:noFill/>
        </p:spPr>
        <p:txBody>
          <a:bodyPr wrap="square">
            <a:spAutoFit/>
          </a:bodyPr>
          <a:lstStyle/>
          <a:p>
            <a:r>
              <a:rPr lang="en-US" dirty="0"/>
              <a:t>Vision &amp; Purpose </a:t>
            </a:r>
          </a:p>
        </p:txBody>
      </p:sp>
      <p:pic>
        <p:nvPicPr>
          <p:cNvPr id="4" name="Picture 10" descr="Standard Plates | Motor Vehicle Division NM">
            <a:extLst>
              <a:ext uri="{FF2B5EF4-FFF2-40B4-BE49-F238E27FC236}">
                <a16:creationId xmlns:a16="http://schemas.microsoft.com/office/drawing/2014/main" xmlns="" id="{53ACA983-33E6-4579-41B4-C2F36B4F6F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0179" y="3811202"/>
            <a:ext cx="2733675"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2685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5811" y="386446"/>
            <a:ext cx="8237132" cy="501098"/>
          </a:xfrm>
        </p:spPr>
        <p:txBody>
          <a:bodyPr/>
          <a:lstStyle/>
          <a:p>
            <a:r>
              <a:rPr lang="en-US" dirty="0"/>
              <a:t>MASTER PLANNING PRESENTATION </a:t>
            </a:r>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sp>
        <p:nvSpPr>
          <p:cNvPr id="6" name="TextBox 5">
            <a:extLst>
              <a:ext uri="{FF2B5EF4-FFF2-40B4-BE49-F238E27FC236}">
                <a16:creationId xmlns:a16="http://schemas.microsoft.com/office/drawing/2014/main" xmlns="" id="{E51DF9E2-77D2-86E5-ADD4-2D73E8BABE0F}"/>
              </a:ext>
            </a:extLst>
          </p:cNvPr>
          <p:cNvSpPr txBox="1"/>
          <p:nvPr/>
        </p:nvSpPr>
        <p:spPr>
          <a:xfrm>
            <a:off x="2725811" y="702878"/>
            <a:ext cx="6094602" cy="369332"/>
          </a:xfrm>
          <a:prstGeom prst="rect">
            <a:avLst/>
          </a:prstGeom>
          <a:noFill/>
        </p:spPr>
        <p:txBody>
          <a:bodyPr wrap="square">
            <a:spAutoFit/>
          </a:bodyPr>
          <a:lstStyle/>
          <a:p>
            <a:r>
              <a:rPr lang="en-US" dirty="0"/>
              <a:t>Overall Goals</a:t>
            </a:r>
          </a:p>
        </p:txBody>
      </p:sp>
      <p:pic>
        <p:nvPicPr>
          <p:cNvPr id="1028" name="Picture 4" descr="Positive work environments increase nurse retention and improve the quality of patient care.">
            <a:extLst>
              <a:ext uri="{FF2B5EF4-FFF2-40B4-BE49-F238E27FC236}">
                <a16:creationId xmlns:a16="http://schemas.microsoft.com/office/drawing/2014/main" xmlns="" id="{04A524B8-D923-6F27-0D73-04EBB3C019A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0521" y="3941914"/>
            <a:ext cx="3701117" cy="246525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bench on the side of a road&#10;&#10;Description automatically generated with medium confidence">
            <a:extLst>
              <a:ext uri="{FF2B5EF4-FFF2-40B4-BE49-F238E27FC236}">
                <a16:creationId xmlns:a16="http://schemas.microsoft.com/office/drawing/2014/main" xmlns="" id="{FE72FF2A-C148-4C48-6EF4-26F4EFA6B9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9065" y="4315135"/>
            <a:ext cx="3136519" cy="2092034"/>
          </a:xfrm>
          <a:prstGeom prst="rect">
            <a:avLst/>
          </a:prstGeom>
        </p:spPr>
      </p:pic>
      <p:pic>
        <p:nvPicPr>
          <p:cNvPr id="12" name="Picture 11" descr="A group of people standing next to a bus&#10;&#10;Description automatically generated with low confidence">
            <a:extLst>
              <a:ext uri="{FF2B5EF4-FFF2-40B4-BE49-F238E27FC236}">
                <a16:creationId xmlns:a16="http://schemas.microsoft.com/office/drawing/2014/main" xmlns="" id="{F5D79419-6592-44CA-4CE2-D39C0FCEBF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67793" y="1411695"/>
            <a:ext cx="3415977" cy="1847987"/>
          </a:xfrm>
          <a:prstGeom prst="rect">
            <a:avLst/>
          </a:prstGeom>
        </p:spPr>
      </p:pic>
      <p:sp>
        <p:nvSpPr>
          <p:cNvPr id="4" name="TextBox 3">
            <a:extLst>
              <a:ext uri="{FF2B5EF4-FFF2-40B4-BE49-F238E27FC236}">
                <a16:creationId xmlns:a16="http://schemas.microsoft.com/office/drawing/2014/main" xmlns="" id="{C6E88BD8-DF87-FFF0-5A25-5D2B173ADA3C}"/>
              </a:ext>
            </a:extLst>
          </p:cNvPr>
          <p:cNvSpPr txBox="1"/>
          <p:nvPr/>
        </p:nvSpPr>
        <p:spPr>
          <a:xfrm>
            <a:off x="-1010312" y="2012357"/>
            <a:ext cx="6094602" cy="1730730"/>
          </a:xfrm>
          <a:prstGeom prst="rect">
            <a:avLst/>
          </a:prstGeom>
          <a:noFill/>
        </p:spPr>
        <p:txBody>
          <a:bodyPr wrap="square">
            <a:spAutoFit/>
          </a:bodyPr>
          <a:lstStyle/>
          <a:p>
            <a:pPr marL="1600200" lvl="3" indent="-228600">
              <a:lnSpc>
                <a:spcPct val="90000"/>
              </a:lnSpc>
              <a:spcBef>
                <a:spcPts val="480"/>
              </a:spcBef>
              <a:spcAft>
                <a:spcPts val="480"/>
              </a:spcAft>
              <a:buFont typeface="Arial" panose="020B0604020202020204" pitchFamily="34" charset="0"/>
              <a:buChar char="•"/>
            </a:pPr>
            <a:r>
              <a:rPr lang="en-US" sz="1200" dirty="0"/>
              <a:t>Development – Provide New Jobs &amp; Services</a:t>
            </a:r>
          </a:p>
          <a:p>
            <a:pPr marL="1600200" lvl="3" indent="-228600">
              <a:lnSpc>
                <a:spcPct val="90000"/>
              </a:lnSpc>
              <a:spcBef>
                <a:spcPts val="480"/>
              </a:spcBef>
              <a:spcAft>
                <a:spcPts val="480"/>
              </a:spcAft>
              <a:buFont typeface="Arial" panose="020B0604020202020204" pitchFamily="34" charset="0"/>
              <a:buChar char="•"/>
            </a:pPr>
            <a:r>
              <a:rPr lang="en-US" sz="1200" dirty="0"/>
              <a:t>Higher Paying Jobs</a:t>
            </a:r>
          </a:p>
          <a:p>
            <a:pPr marL="1600200" lvl="3" indent="-228600">
              <a:lnSpc>
                <a:spcPct val="90000"/>
              </a:lnSpc>
              <a:spcBef>
                <a:spcPts val="480"/>
              </a:spcBef>
              <a:spcAft>
                <a:spcPts val="480"/>
              </a:spcAft>
              <a:buFont typeface="Arial" panose="020B0604020202020204" pitchFamily="34" charset="0"/>
              <a:buChar char="•"/>
            </a:pPr>
            <a:r>
              <a:rPr lang="en-US" sz="1200" dirty="0"/>
              <a:t>Retain Residents &amp; Jobs</a:t>
            </a:r>
          </a:p>
          <a:p>
            <a:pPr marL="2057400" lvl="4" indent="-228600">
              <a:lnSpc>
                <a:spcPct val="90000"/>
              </a:lnSpc>
              <a:spcBef>
                <a:spcPts val="480"/>
              </a:spcBef>
              <a:spcAft>
                <a:spcPts val="480"/>
              </a:spcAft>
              <a:buFont typeface="Arial" panose="020B0604020202020204" pitchFamily="34" charset="0"/>
              <a:buChar char="•"/>
            </a:pPr>
            <a:r>
              <a:rPr lang="en-US" sz="1200" dirty="0"/>
              <a:t>Educational Opportunities</a:t>
            </a:r>
          </a:p>
          <a:p>
            <a:pPr marL="2057400" lvl="4" indent="-228600">
              <a:lnSpc>
                <a:spcPct val="90000"/>
              </a:lnSpc>
              <a:spcBef>
                <a:spcPts val="480"/>
              </a:spcBef>
              <a:spcAft>
                <a:spcPts val="480"/>
              </a:spcAft>
              <a:buFont typeface="Arial" panose="020B0604020202020204" pitchFamily="34" charset="0"/>
              <a:buChar char="•"/>
            </a:pPr>
            <a:r>
              <a:rPr lang="en-US" sz="1200" dirty="0"/>
              <a:t>Higher-End and Specialized Services</a:t>
            </a:r>
          </a:p>
          <a:p>
            <a:pPr marL="2057400" lvl="4" indent="-228600">
              <a:lnSpc>
                <a:spcPct val="90000"/>
              </a:lnSpc>
              <a:spcBef>
                <a:spcPts val="480"/>
              </a:spcBef>
              <a:spcAft>
                <a:spcPts val="480"/>
              </a:spcAft>
              <a:buFont typeface="Arial" panose="020B0604020202020204" pitchFamily="34" charset="0"/>
              <a:buChar char="•"/>
            </a:pPr>
            <a:r>
              <a:rPr lang="en-US" sz="1200" dirty="0"/>
              <a:t>Local Career-Path Education</a:t>
            </a:r>
          </a:p>
        </p:txBody>
      </p:sp>
      <p:sp>
        <p:nvSpPr>
          <p:cNvPr id="7" name="TextBox 6">
            <a:extLst>
              <a:ext uri="{FF2B5EF4-FFF2-40B4-BE49-F238E27FC236}">
                <a16:creationId xmlns:a16="http://schemas.microsoft.com/office/drawing/2014/main" xmlns="" id="{81E7AD7E-D413-2691-7AC6-A01468387B29}"/>
              </a:ext>
            </a:extLst>
          </p:cNvPr>
          <p:cNvSpPr txBox="1"/>
          <p:nvPr/>
        </p:nvSpPr>
        <p:spPr>
          <a:xfrm>
            <a:off x="7202074" y="3743529"/>
            <a:ext cx="4730082" cy="2614049"/>
          </a:xfrm>
          <a:prstGeom prst="rect">
            <a:avLst/>
          </a:prstGeom>
          <a:noFill/>
        </p:spPr>
        <p:txBody>
          <a:bodyPr wrap="square">
            <a:spAutoFit/>
          </a:bodyPr>
          <a:lstStyle/>
          <a:p>
            <a:pPr marL="1143000" lvl="2" indent="-228600">
              <a:lnSpc>
                <a:spcPct val="90000"/>
              </a:lnSpc>
              <a:spcBef>
                <a:spcPts val="480"/>
              </a:spcBef>
              <a:spcAft>
                <a:spcPts val="480"/>
              </a:spcAft>
              <a:buFont typeface="Arial" panose="020B0604020202020204" pitchFamily="34" charset="0"/>
              <a:buChar char="•"/>
            </a:pPr>
            <a:r>
              <a:rPr lang="en-US" sz="1200" dirty="0"/>
              <a:t>Ease of Access</a:t>
            </a:r>
          </a:p>
          <a:p>
            <a:pPr marL="1600200" lvl="3" indent="-228600">
              <a:lnSpc>
                <a:spcPct val="90000"/>
              </a:lnSpc>
              <a:spcBef>
                <a:spcPts val="480"/>
              </a:spcBef>
              <a:spcAft>
                <a:spcPts val="480"/>
              </a:spcAft>
              <a:buFont typeface="Arial" panose="020B0604020202020204" pitchFamily="34" charset="0"/>
              <a:buChar char="•"/>
            </a:pPr>
            <a:r>
              <a:rPr lang="en-US" sz="1200" dirty="0"/>
              <a:t>Wayfinding, esp. to services &amp; clinics</a:t>
            </a:r>
          </a:p>
          <a:p>
            <a:pPr marL="1600200" lvl="3" indent="-228600">
              <a:lnSpc>
                <a:spcPct val="90000"/>
              </a:lnSpc>
              <a:spcBef>
                <a:spcPts val="480"/>
              </a:spcBef>
              <a:spcAft>
                <a:spcPts val="480"/>
              </a:spcAft>
              <a:buFont typeface="Arial" panose="020B0604020202020204" pitchFamily="34" charset="0"/>
              <a:buChar char="•"/>
            </a:pPr>
            <a:r>
              <a:rPr lang="en-US" sz="1200" dirty="0"/>
              <a:t>Bike &amp; Pedestrian Friendly</a:t>
            </a:r>
          </a:p>
          <a:p>
            <a:pPr marL="1600200" lvl="3" indent="-228600">
              <a:lnSpc>
                <a:spcPct val="90000"/>
              </a:lnSpc>
              <a:spcBef>
                <a:spcPts val="480"/>
              </a:spcBef>
              <a:spcAft>
                <a:spcPts val="480"/>
              </a:spcAft>
              <a:buFont typeface="Arial" panose="020B0604020202020204" pitchFamily="34" charset="0"/>
              <a:buChar char="•"/>
            </a:pPr>
            <a:r>
              <a:rPr lang="en-US" sz="1200" dirty="0"/>
              <a:t>City Trails Connections</a:t>
            </a:r>
          </a:p>
          <a:p>
            <a:pPr marL="1600200" lvl="3" indent="-228600">
              <a:lnSpc>
                <a:spcPct val="90000"/>
              </a:lnSpc>
              <a:spcBef>
                <a:spcPts val="480"/>
              </a:spcBef>
              <a:spcAft>
                <a:spcPts val="480"/>
              </a:spcAft>
              <a:buFont typeface="Arial" panose="020B0604020202020204" pitchFamily="34" charset="0"/>
              <a:buChar char="•"/>
            </a:pPr>
            <a:r>
              <a:rPr lang="en-US" sz="1200" dirty="0"/>
              <a:t>Ample Parking</a:t>
            </a:r>
          </a:p>
          <a:p>
            <a:pPr marL="1600200" lvl="3" indent="-228600">
              <a:lnSpc>
                <a:spcPct val="90000"/>
              </a:lnSpc>
              <a:spcBef>
                <a:spcPts val="480"/>
              </a:spcBef>
              <a:spcAft>
                <a:spcPts val="480"/>
              </a:spcAft>
              <a:buFont typeface="Arial" panose="020B0604020202020204" pitchFamily="34" charset="0"/>
              <a:buChar char="•"/>
            </a:pPr>
            <a:r>
              <a:rPr lang="en-US" sz="1200" dirty="0"/>
              <a:t>Frequent Bus Stops</a:t>
            </a:r>
          </a:p>
          <a:p>
            <a:pPr marL="1600200" lvl="3" indent="-228600">
              <a:lnSpc>
                <a:spcPct val="90000"/>
              </a:lnSpc>
              <a:spcBef>
                <a:spcPts val="480"/>
              </a:spcBef>
              <a:spcAft>
                <a:spcPts val="480"/>
              </a:spcAft>
              <a:buFont typeface="Arial" panose="020B0604020202020204" pitchFamily="34" charset="0"/>
              <a:buChar char="•"/>
            </a:pPr>
            <a:r>
              <a:rPr lang="en-US" sz="1200" dirty="0"/>
              <a:t>Transportation to and from Site</a:t>
            </a:r>
          </a:p>
          <a:p>
            <a:pPr marL="1600200" lvl="3" indent="-228600">
              <a:lnSpc>
                <a:spcPct val="90000"/>
              </a:lnSpc>
              <a:spcBef>
                <a:spcPts val="480"/>
              </a:spcBef>
              <a:spcAft>
                <a:spcPts val="480"/>
              </a:spcAft>
              <a:buFont typeface="Arial" panose="020B0604020202020204" pitchFamily="34" charset="0"/>
              <a:buChar char="•"/>
            </a:pPr>
            <a:r>
              <a:rPr lang="en-US" sz="1200" dirty="0"/>
              <a:t>Site Visibility</a:t>
            </a:r>
          </a:p>
          <a:p>
            <a:pPr marL="1600200" lvl="3" indent="-228600">
              <a:lnSpc>
                <a:spcPct val="90000"/>
              </a:lnSpc>
              <a:spcBef>
                <a:spcPts val="480"/>
              </a:spcBef>
              <a:spcAft>
                <a:spcPts val="480"/>
              </a:spcAft>
              <a:buFont typeface="Arial" panose="020B0604020202020204" pitchFamily="34" charset="0"/>
              <a:buChar char="•"/>
            </a:pPr>
            <a:r>
              <a:rPr lang="en-US" sz="1200" dirty="0"/>
              <a:t>Branding &amp; Cohesive Design throughout </a:t>
            </a:r>
            <a:r>
              <a:rPr lang="en-US" sz="1100" dirty="0">
                <a:solidFill>
                  <a:srgbClr val="4D4D4F"/>
                </a:solidFill>
                <a:effectLst/>
                <a:latin typeface="Garamond" panose="02020404030301010803" pitchFamily="18" charset="0"/>
                <a:ea typeface="Times New Roman" panose="02020603050405020304" pitchFamily="18" charset="0"/>
                <a:cs typeface="Garamond" panose="02020404030301010803" pitchFamily="18" charset="0"/>
              </a:rPr>
              <a:t>site</a:t>
            </a:r>
          </a:p>
        </p:txBody>
      </p:sp>
      <p:sp>
        <p:nvSpPr>
          <p:cNvPr id="14" name="TextBox 13">
            <a:extLst>
              <a:ext uri="{FF2B5EF4-FFF2-40B4-BE49-F238E27FC236}">
                <a16:creationId xmlns:a16="http://schemas.microsoft.com/office/drawing/2014/main" xmlns="" id="{8D16DE12-A07A-5850-F95E-0103D3206793}"/>
              </a:ext>
            </a:extLst>
          </p:cNvPr>
          <p:cNvSpPr txBox="1"/>
          <p:nvPr/>
        </p:nvSpPr>
        <p:spPr>
          <a:xfrm>
            <a:off x="420521" y="1546320"/>
            <a:ext cx="6094602" cy="369332"/>
          </a:xfrm>
          <a:prstGeom prst="rect">
            <a:avLst/>
          </a:prstGeom>
          <a:noFill/>
        </p:spPr>
        <p:txBody>
          <a:bodyPr wrap="square">
            <a:spAutoFit/>
          </a:bodyPr>
          <a:lstStyle/>
          <a:p>
            <a:r>
              <a:rPr lang="en-US" sz="1800" dirty="0"/>
              <a:t>ECONOMIC GOALS</a:t>
            </a:r>
          </a:p>
        </p:txBody>
      </p:sp>
      <p:sp>
        <p:nvSpPr>
          <p:cNvPr id="15" name="TextBox 14">
            <a:extLst>
              <a:ext uri="{FF2B5EF4-FFF2-40B4-BE49-F238E27FC236}">
                <a16:creationId xmlns:a16="http://schemas.microsoft.com/office/drawing/2014/main" xmlns="" id="{D9B4126A-970C-238E-0620-595A0ACDC93A}"/>
              </a:ext>
            </a:extLst>
          </p:cNvPr>
          <p:cNvSpPr txBox="1"/>
          <p:nvPr/>
        </p:nvSpPr>
        <p:spPr>
          <a:xfrm>
            <a:off x="8076499" y="3408028"/>
            <a:ext cx="6094602" cy="369332"/>
          </a:xfrm>
          <a:prstGeom prst="rect">
            <a:avLst/>
          </a:prstGeom>
          <a:noFill/>
        </p:spPr>
        <p:txBody>
          <a:bodyPr wrap="square">
            <a:spAutoFit/>
          </a:bodyPr>
          <a:lstStyle/>
          <a:p>
            <a:r>
              <a:rPr lang="en-US" sz="1800" dirty="0"/>
              <a:t>TRANSPORTATION GOALS</a:t>
            </a:r>
          </a:p>
        </p:txBody>
      </p:sp>
    </p:spTree>
    <p:extLst>
      <p:ext uri="{BB962C8B-B14F-4D97-AF65-F5344CB8AC3E}">
        <p14:creationId xmlns:p14="http://schemas.microsoft.com/office/powerpoint/2010/main" val="1926943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5811" y="386446"/>
            <a:ext cx="8237132" cy="501098"/>
          </a:xfrm>
        </p:spPr>
        <p:txBody>
          <a:bodyPr/>
          <a:lstStyle/>
          <a:p>
            <a:r>
              <a:rPr lang="en-US" dirty="0"/>
              <a:t>MASTER PLANNING PRESENTATION </a:t>
            </a:r>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sp>
        <p:nvSpPr>
          <p:cNvPr id="6" name="TextBox 5">
            <a:extLst>
              <a:ext uri="{FF2B5EF4-FFF2-40B4-BE49-F238E27FC236}">
                <a16:creationId xmlns:a16="http://schemas.microsoft.com/office/drawing/2014/main" xmlns="" id="{E51DF9E2-77D2-86E5-ADD4-2D73E8BABE0F}"/>
              </a:ext>
            </a:extLst>
          </p:cNvPr>
          <p:cNvSpPr txBox="1"/>
          <p:nvPr/>
        </p:nvSpPr>
        <p:spPr>
          <a:xfrm>
            <a:off x="2725811" y="702878"/>
            <a:ext cx="6094602" cy="369332"/>
          </a:xfrm>
          <a:prstGeom prst="rect">
            <a:avLst/>
          </a:prstGeom>
          <a:noFill/>
        </p:spPr>
        <p:txBody>
          <a:bodyPr wrap="square">
            <a:spAutoFit/>
          </a:bodyPr>
          <a:lstStyle/>
          <a:p>
            <a:r>
              <a:rPr lang="en-US" dirty="0"/>
              <a:t>Overall Goals</a:t>
            </a:r>
          </a:p>
        </p:txBody>
      </p:sp>
      <p:sp>
        <p:nvSpPr>
          <p:cNvPr id="13" name="TextBox 12">
            <a:extLst>
              <a:ext uri="{FF2B5EF4-FFF2-40B4-BE49-F238E27FC236}">
                <a16:creationId xmlns:a16="http://schemas.microsoft.com/office/drawing/2014/main" xmlns="" id="{169F1FD0-EF52-EAA1-9821-1598CD0A12C8}"/>
              </a:ext>
            </a:extLst>
          </p:cNvPr>
          <p:cNvSpPr txBox="1"/>
          <p:nvPr/>
        </p:nvSpPr>
        <p:spPr>
          <a:xfrm>
            <a:off x="1400274" y="1650383"/>
            <a:ext cx="6094602" cy="4816703"/>
          </a:xfrm>
          <a:prstGeom prst="rect">
            <a:avLst/>
          </a:prstGeom>
          <a:noFill/>
        </p:spPr>
        <p:txBody>
          <a:bodyPr wrap="square">
            <a:spAutoFit/>
          </a:bodyPr>
          <a:lstStyle/>
          <a:p>
            <a:pPr marL="0" marR="0" algn="just">
              <a:spcBef>
                <a:spcPts val="0"/>
              </a:spcBef>
              <a:spcAft>
                <a:spcPts val="0"/>
              </a:spcAft>
            </a:pPr>
            <a:r>
              <a:rPr lang="en-US" sz="1100" dirty="0">
                <a:solidFill>
                  <a:srgbClr val="262626"/>
                </a:solidFill>
                <a:effectLst/>
                <a:latin typeface="Garamond" panose="02020404030301010803" pitchFamily="18" charset="0"/>
                <a:ea typeface="Times New Roman" panose="02020603050405020304" pitchFamily="18" charset="0"/>
                <a:cs typeface="Arial" panose="020B0604020202020204" pitchFamily="34" charset="0"/>
              </a:rPr>
              <a:t> </a:t>
            </a:r>
            <a:endParaRPr lang="en-US" sz="12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sz="1100" dirty="0">
                <a:solidFill>
                  <a:srgbClr val="76923C"/>
                </a:solidFill>
                <a:effectLst/>
                <a:latin typeface="Garamond" panose="02020404030301010803" pitchFamily="18" charset="0"/>
                <a:ea typeface="Times New Roman" panose="02020603050405020304" pitchFamily="18" charset="0"/>
                <a:cs typeface="Garamond" panose="02020404030301010803" pitchFamily="18" charset="0"/>
              </a:rPr>
              <a:t>HEALTH &amp; WELLNESS AMENDMENTS TO CURRENT MASTER PLAN</a:t>
            </a:r>
            <a:endParaRPr lang="en-US" sz="1200" dirty="0">
              <a:effectLst/>
              <a:latin typeface="Times New Roman" panose="02020603050405020304" pitchFamily="18" charset="0"/>
              <a:ea typeface="Times New Roman" panose="02020603050405020304" pitchFamily="18" charset="0"/>
            </a:endParaRPr>
          </a:p>
          <a:p>
            <a:pPr marL="0" marR="0" algn="just">
              <a:spcBef>
                <a:spcPts val="200"/>
              </a:spcBef>
              <a:spcAft>
                <a:spcPts val="0"/>
              </a:spcAft>
            </a:pPr>
            <a:r>
              <a:rPr lang="en-US" sz="1100" b="1" dirty="0">
                <a:solidFill>
                  <a:srgbClr val="262626"/>
                </a:solidFill>
                <a:effectLst/>
                <a:latin typeface="Garamond" panose="02020404030301010803" pitchFamily="18" charset="0"/>
                <a:ea typeface="Times New Roman" panose="02020603050405020304" pitchFamily="18" charset="0"/>
                <a:cs typeface="Arial" panose="020B0604020202020204" pitchFamily="34" charset="0"/>
              </a:rPr>
              <a:t>Legend:</a:t>
            </a:r>
            <a:r>
              <a:rPr lang="en-US" sz="1100" b="1" dirty="0">
                <a:solidFill>
                  <a:srgbClr val="76923C"/>
                </a:solidFill>
                <a:effectLst/>
                <a:latin typeface="Garamond" panose="02020404030301010803" pitchFamily="18" charset="0"/>
                <a:ea typeface="Times New Roman" panose="02020603050405020304" pitchFamily="18" charset="0"/>
                <a:cs typeface="Garamond" panose="02020404030301010803" pitchFamily="18" charset="0"/>
              </a:rPr>
              <a:t>  Current </a:t>
            </a:r>
            <a:r>
              <a:rPr lang="en-US" sz="1100" b="1" dirty="0">
                <a:solidFill>
                  <a:srgbClr val="F79F57"/>
                </a:solidFill>
                <a:effectLst/>
                <a:latin typeface="Garamond" panose="02020404030301010803" pitchFamily="18" charset="0"/>
                <a:ea typeface="Times New Roman" panose="02020603050405020304" pitchFamily="18" charset="0"/>
                <a:cs typeface="Garamond" panose="02020404030301010803" pitchFamily="18" charset="0"/>
              </a:rPr>
              <a:t>Additions </a:t>
            </a:r>
            <a:r>
              <a:rPr lang="en-US" sz="1100" b="1" dirty="0">
                <a:solidFill>
                  <a:srgbClr val="00B0F0"/>
                </a:solidFill>
                <a:effectLst/>
                <a:latin typeface="Garamond" panose="02020404030301010803" pitchFamily="18" charset="0"/>
                <a:ea typeface="Times New Roman" panose="02020603050405020304" pitchFamily="18" charset="0"/>
                <a:cs typeface="Garamond" panose="02020404030301010803" pitchFamily="18" charset="0"/>
              </a:rPr>
              <a:t>Revised or</a:t>
            </a:r>
            <a:r>
              <a:rPr lang="en-US" sz="1100" b="1" dirty="0">
                <a:solidFill>
                  <a:srgbClr val="F79F57"/>
                </a:solidFill>
                <a:effectLst/>
                <a:latin typeface="Garamond" panose="02020404030301010803" pitchFamily="18" charset="0"/>
                <a:ea typeface="Times New Roman" panose="02020603050405020304" pitchFamily="18" charset="0"/>
                <a:cs typeface="Garamond" panose="02020404030301010803" pitchFamily="18" charset="0"/>
              </a:rPr>
              <a:t> </a:t>
            </a:r>
            <a:r>
              <a:rPr lang="en-US" sz="1100" b="1" dirty="0">
                <a:solidFill>
                  <a:srgbClr val="00B0F0"/>
                </a:solidFill>
                <a:effectLst/>
                <a:latin typeface="Garamond" panose="02020404030301010803" pitchFamily="18" charset="0"/>
                <a:ea typeface="Times New Roman" panose="02020603050405020304" pitchFamily="18" charset="0"/>
                <a:cs typeface="Garamond" panose="02020404030301010803" pitchFamily="18" charset="0"/>
              </a:rPr>
              <a:t>Relocated</a:t>
            </a:r>
            <a:endParaRPr lang="en-US" sz="12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US" sz="1100" dirty="0">
                <a:effectLst/>
                <a:latin typeface="Garamond" panose="02020404030301010803"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p>
            <a:pPr marL="342900" marR="0" lvl="0" indent="-342900" algn="just">
              <a:spcBef>
                <a:spcPts val="200"/>
              </a:spcBef>
              <a:spcAft>
                <a:spcPts val="0"/>
              </a:spcAft>
              <a:buFont typeface="+mj-lt"/>
              <a:buAutoNum type="romanUcPeriod"/>
            </a:pPr>
            <a:r>
              <a:rPr lang="en-US" sz="1100" b="1" dirty="0">
                <a:solidFill>
                  <a:srgbClr val="76923C"/>
                </a:solidFill>
                <a:effectLst/>
                <a:latin typeface="Garamond" panose="02020404030301010803" pitchFamily="18" charset="0"/>
                <a:ea typeface="Times New Roman" panose="02020603050405020304" pitchFamily="18" charset="0"/>
                <a:cs typeface="Garamond" panose="02020404030301010803" pitchFamily="18" charset="0"/>
              </a:rPr>
              <a:t>Medical</a:t>
            </a:r>
            <a:r>
              <a:rPr lang="en-US" sz="1100" b="1" dirty="0">
                <a:solidFill>
                  <a:srgbClr val="88A845"/>
                </a:solidFill>
                <a:effectLst/>
                <a:latin typeface="Garamond" panose="02020404030301010803" pitchFamily="18" charset="0"/>
                <a:ea typeface="Times New Roman" panose="02020603050405020304" pitchFamily="18" charset="0"/>
                <a:cs typeface="Garamond" panose="02020404030301010803" pitchFamily="18" charset="0"/>
              </a:rPr>
              <a:t> and Education </a:t>
            </a:r>
            <a:r>
              <a:rPr lang="en-US" sz="1100" b="1" dirty="0">
                <a:solidFill>
                  <a:srgbClr val="76923C"/>
                </a:solidFill>
                <a:effectLst/>
                <a:latin typeface="Garamond" panose="02020404030301010803" pitchFamily="18" charset="0"/>
                <a:ea typeface="Times New Roman" panose="02020603050405020304" pitchFamily="18" charset="0"/>
                <a:cs typeface="Garamond" panose="02020404030301010803" pitchFamily="18" charset="0"/>
              </a:rPr>
              <a:t>District (Public/Private) </a:t>
            </a:r>
            <a:endParaRPr lang="en-US" sz="1300" b="1"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endParaRPr>
          </a:p>
          <a:p>
            <a:pPr marL="742950" marR="0" lvl="1" indent="-285750" algn="just">
              <a:spcBef>
                <a:spcPts val="200"/>
              </a:spcBef>
              <a:spcAft>
                <a:spcPts val="0"/>
              </a:spcAft>
              <a:buFont typeface="+mj-lt"/>
              <a:buAutoNum type="alphaLcPeriod"/>
              <a:tabLst>
                <a:tab pos="228600" algn="l"/>
              </a:tabLst>
            </a:pPr>
            <a:r>
              <a:rPr lang="en-US" sz="1100" b="1" dirty="0">
                <a:solidFill>
                  <a:srgbClr val="F79F57"/>
                </a:solidFill>
                <a:effectLst/>
                <a:latin typeface="Garamond" panose="02020404030301010803" pitchFamily="18" charset="0"/>
                <a:ea typeface="Times New Roman" panose="02020603050405020304" pitchFamily="18" charset="0"/>
                <a:cs typeface="Garamond" panose="02020404030301010803" pitchFamily="18" charset="0"/>
              </a:rPr>
              <a:t>Outpatient Teaching Hospital</a:t>
            </a:r>
            <a:endParaRPr lang="en-US" sz="12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a:p>
            <a:pPr marL="742950" marR="0" lvl="1" indent="-285750" algn="just">
              <a:spcBef>
                <a:spcPts val="200"/>
              </a:spcBef>
              <a:spcAft>
                <a:spcPts val="0"/>
              </a:spcAft>
              <a:buFont typeface="+mj-lt"/>
              <a:buAutoNum type="alphaLcPeriod"/>
              <a:tabLst>
                <a:tab pos="228600" algn="l"/>
              </a:tabLst>
            </a:pPr>
            <a:r>
              <a:rPr lang="en-US" sz="1100" b="1" dirty="0">
                <a:solidFill>
                  <a:srgbClr val="F79F57"/>
                </a:solidFill>
                <a:effectLst/>
                <a:latin typeface="Garamond" panose="02020404030301010803" pitchFamily="18" charset="0"/>
                <a:ea typeface="Times New Roman" panose="02020603050405020304" pitchFamily="18" charset="0"/>
                <a:cs typeface="Garamond" panose="02020404030301010803" pitchFamily="18" charset="0"/>
              </a:rPr>
              <a:t>Future Ancillary Medical</a:t>
            </a:r>
            <a:endParaRPr lang="en-US" sz="12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a:p>
            <a:pPr marL="742950" marR="0" lvl="1" indent="-285750" algn="just">
              <a:spcBef>
                <a:spcPts val="200"/>
              </a:spcBef>
              <a:spcAft>
                <a:spcPts val="0"/>
              </a:spcAft>
              <a:buFont typeface="+mj-lt"/>
              <a:buAutoNum type="alphaLcPeriod"/>
              <a:tabLst>
                <a:tab pos="228600" algn="l"/>
              </a:tabLst>
            </a:pPr>
            <a:r>
              <a:rPr lang="en-US" sz="1100" b="1" dirty="0">
                <a:solidFill>
                  <a:srgbClr val="F79F57"/>
                </a:solidFill>
                <a:effectLst/>
                <a:latin typeface="Garamond" panose="02020404030301010803" pitchFamily="18" charset="0"/>
                <a:ea typeface="Times New Roman" panose="02020603050405020304" pitchFamily="18" charset="0"/>
                <a:cs typeface="Garamond" panose="02020404030301010803" pitchFamily="18" charset="0"/>
              </a:rPr>
              <a:t>Pharmacy (Walgreens or CVS)</a:t>
            </a:r>
            <a:endParaRPr lang="en-US" sz="12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a:p>
            <a:pPr marL="742950" marR="0" lvl="1" indent="-285750" algn="just">
              <a:spcBef>
                <a:spcPts val="200"/>
              </a:spcBef>
              <a:spcAft>
                <a:spcPts val="0"/>
              </a:spcAft>
              <a:buFont typeface="+mj-lt"/>
              <a:buAutoNum type="alphaLcPeriod"/>
              <a:tabLst>
                <a:tab pos="228600" algn="l"/>
              </a:tabLst>
            </a:pPr>
            <a:r>
              <a:rPr lang="en-US" sz="1100" b="1" dirty="0">
                <a:solidFill>
                  <a:srgbClr val="00B0F0"/>
                </a:solidFill>
                <a:effectLst/>
                <a:latin typeface="Garamond" panose="02020404030301010803" pitchFamily="18" charset="0"/>
                <a:ea typeface="Times New Roman" panose="02020603050405020304" pitchFamily="18" charset="0"/>
                <a:cs typeface="Garamond" panose="02020404030301010803" pitchFamily="18" charset="0"/>
              </a:rPr>
              <a:t>Urgent Care Center </a:t>
            </a:r>
            <a:endParaRPr lang="en-US" sz="12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 </a:t>
            </a:r>
          </a:p>
          <a:p>
            <a:pPr marL="342900" marR="0" lvl="0" indent="-342900" algn="just">
              <a:spcBef>
                <a:spcPts val="200"/>
              </a:spcBef>
              <a:spcAft>
                <a:spcPts val="0"/>
              </a:spcAft>
              <a:buFont typeface="+mj-lt"/>
              <a:buAutoNum type="romanUcPeriod"/>
              <a:tabLst>
                <a:tab pos="228600" algn="l"/>
              </a:tabLst>
            </a:pPr>
            <a:r>
              <a:rPr lang="en-US" sz="1100" b="1" dirty="0">
                <a:solidFill>
                  <a:srgbClr val="76923C"/>
                </a:solidFill>
                <a:effectLst/>
                <a:latin typeface="Garamond" panose="02020404030301010803" pitchFamily="18" charset="0"/>
                <a:ea typeface="Times New Roman" panose="02020603050405020304" pitchFamily="18" charset="0"/>
                <a:cs typeface="Garamond" panose="02020404030301010803" pitchFamily="18" charset="0"/>
              </a:rPr>
              <a:t>Commercial District (Public/Private) </a:t>
            </a:r>
            <a:endParaRPr lang="en-US" sz="1300" b="1"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endParaRPr>
          </a:p>
          <a:p>
            <a:pPr marL="742950" lvl="1" indent="-285750" algn="just">
              <a:spcBef>
                <a:spcPts val="200"/>
              </a:spcBef>
              <a:buFont typeface="+mj-lt"/>
              <a:buAutoNum type="alphaLcPeriod"/>
              <a:tabLst>
                <a:tab pos="228600" algn="l"/>
              </a:tabLst>
            </a:pPr>
            <a:r>
              <a:rPr lang="en-US" sz="1100" b="1" dirty="0">
                <a:solidFill>
                  <a:srgbClr val="00B0F0"/>
                </a:solidFill>
                <a:effectLst/>
                <a:latin typeface="Garamond" panose="02020404030301010803" pitchFamily="18" charset="0"/>
                <a:ea typeface="Times New Roman" panose="02020603050405020304" pitchFamily="18" charset="0"/>
                <a:cs typeface="Garamond" panose="02020404030301010803" pitchFamily="18" charset="0"/>
              </a:rPr>
              <a:t>Future</a:t>
            </a:r>
            <a:r>
              <a:rPr lang="en-US" sz="1100" b="1" dirty="0">
                <a:solidFill>
                  <a:srgbClr val="76923C"/>
                </a:solidFill>
                <a:effectLst/>
                <a:latin typeface="Garamond" panose="02020404030301010803" pitchFamily="18" charset="0"/>
                <a:ea typeface="Times New Roman" panose="02020603050405020304" pitchFamily="18" charset="0"/>
                <a:cs typeface="Garamond" panose="02020404030301010803" pitchFamily="18" charset="0"/>
              </a:rPr>
              <a:t> Small Restaurant &amp; </a:t>
            </a:r>
            <a:r>
              <a:rPr lang="en-US" sz="1200" b="1" dirty="0">
                <a:solidFill>
                  <a:srgbClr val="76923C"/>
                </a:solidFill>
                <a:effectLst/>
                <a:latin typeface="Garamond" panose="02020404030301010803" pitchFamily="18" charset="0"/>
                <a:ea typeface="Times New Roman" panose="02020603050405020304" pitchFamily="18" charset="0"/>
                <a:cs typeface="Garamond" panose="02020404030301010803" pitchFamily="18" charset="0"/>
              </a:rPr>
              <a:t>Retail</a:t>
            </a:r>
            <a:endParaRPr lang="en-US" sz="14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a:p>
            <a:pPr marL="742950" lvl="1" indent="-285750" algn="just">
              <a:spcBef>
                <a:spcPts val="200"/>
              </a:spcBef>
              <a:buFont typeface="+mj-lt"/>
              <a:buAutoNum type="alphaLcPeriod"/>
              <a:tabLst>
                <a:tab pos="228600" algn="l"/>
              </a:tabLst>
            </a:pPr>
            <a:r>
              <a:rPr lang="en-US" sz="1200" b="1" dirty="0">
                <a:solidFill>
                  <a:srgbClr val="00B0F0"/>
                </a:solidFill>
                <a:effectLst/>
                <a:latin typeface="Garamond" panose="02020404030301010803" pitchFamily="18" charset="0"/>
                <a:ea typeface="Times New Roman" panose="02020603050405020304" pitchFamily="18" charset="0"/>
                <a:cs typeface="Garamond" panose="02020404030301010803" pitchFamily="18" charset="0"/>
              </a:rPr>
              <a:t>Future </a:t>
            </a:r>
            <a:r>
              <a:rPr lang="en-US" sz="1200" b="1" dirty="0">
                <a:solidFill>
                  <a:srgbClr val="76923C"/>
                </a:solidFill>
                <a:effectLst/>
                <a:latin typeface="Garamond" panose="02020404030301010803" pitchFamily="18" charset="0"/>
                <a:ea typeface="Times New Roman" panose="02020603050405020304" pitchFamily="18" charset="0"/>
                <a:cs typeface="Garamond" panose="02020404030301010803" pitchFamily="18" charset="0"/>
              </a:rPr>
              <a:t>Grocery Store</a:t>
            </a:r>
            <a:endParaRPr lang="en-US" sz="12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a:p>
            <a:pPr marL="742950" marR="0" lvl="1" indent="-285750" algn="just">
              <a:spcBef>
                <a:spcPts val="200"/>
              </a:spcBef>
              <a:spcAft>
                <a:spcPts val="0"/>
              </a:spcAft>
              <a:buFont typeface="+mj-lt"/>
              <a:buAutoNum type="alphaLcPeriod"/>
              <a:tabLst>
                <a:tab pos="228600" algn="l"/>
              </a:tabLst>
            </a:pPr>
            <a:r>
              <a:rPr lang="en-US" sz="1100" b="1" dirty="0">
                <a:solidFill>
                  <a:srgbClr val="00B0F0"/>
                </a:solidFill>
                <a:effectLst/>
                <a:latin typeface="Garamond" panose="02020404030301010803" pitchFamily="18" charset="0"/>
                <a:ea typeface="Times New Roman" panose="02020603050405020304" pitchFamily="18" charset="0"/>
                <a:cs typeface="Garamond" panose="02020404030301010803" pitchFamily="18" charset="0"/>
              </a:rPr>
              <a:t>Future </a:t>
            </a:r>
            <a:r>
              <a:rPr lang="en-US" sz="1100" b="1" dirty="0">
                <a:solidFill>
                  <a:srgbClr val="76923C"/>
                </a:solidFill>
                <a:effectLst/>
                <a:latin typeface="Garamond" panose="02020404030301010803" pitchFamily="18" charset="0"/>
                <a:ea typeface="Times New Roman" panose="02020603050405020304" pitchFamily="18" charset="0"/>
                <a:cs typeface="Garamond" panose="02020404030301010803" pitchFamily="18" charset="0"/>
              </a:rPr>
              <a:t>Small </a:t>
            </a:r>
            <a:r>
              <a:rPr lang="en-US" sz="1100" b="1" dirty="0">
                <a:solidFill>
                  <a:srgbClr val="00B0F0"/>
                </a:solidFill>
                <a:effectLst/>
                <a:latin typeface="Garamond" panose="02020404030301010803" pitchFamily="18" charset="0"/>
                <a:ea typeface="Times New Roman" panose="02020603050405020304" pitchFamily="18" charset="0"/>
                <a:cs typeface="Garamond" panose="02020404030301010803" pitchFamily="18" charset="0"/>
              </a:rPr>
              <a:t>Healthy Convenience Food</a:t>
            </a:r>
            <a:endParaRPr lang="en-US" sz="12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a:p>
            <a:pPr marL="342900" marR="0" lvl="0" indent="-342900" algn="just">
              <a:spcBef>
                <a:spcPts val="1200"/>
              </a:spcBef>
              <a:spcAft>
                <a:spcPts val="0"/>
              </a:spcAft>
              <a:buFont typeface="+mj-lt"/>
              <a:buAutoNum type="romanUcPeriod"/>
              <a:tabLst>
                <a:tab pos="228600" algn="l"/>
              </a:tabLst>
            </a:pPr>
            <a:r>
              <a:rPr lang="en-US" sz="1100" b="1" dirty="0">
                <a:solidFill>
                  <a:srgbClr val="76923C"/>
                </a:solidFill>
                <a:effectLst/>
                <a:latin typeface="Garamond" panose="02020404030301010803" pitchFamily="18" charset="0"/>
                <a:ea typeface="Times New Roman" panose="02020603050405020304" pitchFamily="18" charset="0"/>
                <a:cs typeface="Garamond" panose="02020404030301010803" pitchFamily="18" charset="0"/>
              </a:rPr>
              <a:t>Municipal District (Public)</a:t>
            </a:r>
            <a:endParaRPr lang="en-US" sz="1300" b="1"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endParaRPr>
          </a:p>
          <a:p>
            <a:pPr marL="742950" marR="0" lvl="1" indent="-285750" algn="just">
              <a:spcBef>
                <a:spcPts val="200"/>
              </a:spcBef>
              <a:spcAft>
                <a:spcPts val="0"/>
              </a:spcAft>
              <a:buFont typeface="+mj-lt"/>
              <a:buAutoNum type="alphaLcPeriod"/>
              <a:tabLst>
                <a:tab pos="228600" algn="l"/>
              </a:tabLst>
            </a:pPr>
            <a:r>
              <a:rPr lang="en-US" sz="1100" b="1" dirty="0">
                <a:solidFill>
                  <a:srgbClr val="76923C"/>
                </a:solidFill>
                <a:effectLst/>
                <a:latin typeface="Garamond" panose="02020404030301010803" pitchFamily="18" charset="0"/>
                <a:ea typeface="Times New Roman" panose="02020603050405020304" pitchFamily="18" charset="0"/>
                <a:cs typeface="Garamond" panose="02020404030301010803" pitchFamily="18" charset="0"/>
              </a:rPr>
              <a:t>City Hall </a:t>
            </a:r>
            <a:endParaRPr lang="en-US" sz="12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a:p>
            <a:pPr marL="742950" marR="0" lvl="1" indent="-285750" algn="just">
              <a:spcBef>
                <a:spcPts val="200"/>
              </a:spcBef>
              <a:spcAft>
                <a:spcPts val="0"/>
              </a:spcAft>
              <a:buFont typeface="+mj-lt"/>
              <a:buAutoNum type="alphaLcPeriod"/>
              <a:tabLst>
                <a:tab pos="228600" algn="l"/>
              </a:tabLst>
            </a:pPr>
            <a:r>
              <a:rPr lang="en-US" sz="1100" b="1" dirty="0">
                <a:solidFill>
                  <a:srgbClr val="F79F57"/>
                </a:solidFill>
                <a:effectLst/>
                <a:latin typeface="Garamond" panose="02020404030301010803" pitchFamily="18" charset="0"/>
                <a:ea typeface="Times New Roman" panose="02020603050405020304" pitchFamily="18" charset="0"/>
                <a:cs typeface="Garamond" panose="02020404030301010803" pitchFamily="18" charset="0"/>
              </a:rPr>
              <a:t>Department of Public Safety (Located within courthouse building)</a:t>
            </a:r>
            <a:endParaRPr lang="en-US" sz="12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a:p>
            <a:pPr marL="742950" marR="0" lvl="1" indent="-285750" algn="just">
              <a:spcBef>
                <a:spcPts val="200"/>
              </a:spcBef>
              <a:spcAft>
                <a:spcPts val="0"/>
              </a:spcAft>
              <a:buFont typeface="+mj-lt"/>
              <a:buAutoNum type="alphaLcPeriod"/>
              <a:tabLst>
                <a:tab pos="228600" algn="l"/>
              </a:tabLst>
            </a:pPr>
            <a:r>
              <a:rPr lang="en-US" sz="1100" b="1" dirty="0">
                <a:solidFill>
                  <a:srgbClr val="00B0F0"/>
                </a:solidFill>
                <a:effectLst/>
                <a:latin typeface="Garamond" panose="02020404030301010803" pitchFamily="18" charset="0"/>
                <a:ea typeface="Times New Roman" panose="02020603050405020304" pitchFamily="18" charset="0"/>
                <a:cs typeface="Garamond" panose="02020404030301010803" pitchFamily="18" charset="0"/>
              </a:rPr>
              <a:t>AOC Magistrate Court (Moved from Multigeneration District)</a:t>
            </a:r>
            <a:endParaRPr lang="en-US" sz="12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US" sz="1100" dirty="0">
                <a:effectLst/>
                <a:latin typeface="Garamond" panose="02020404030301010803"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p>
            <a:pPr marL="342900" marR="0" lvl="0" indent="-342900" algn="just">
              <a:spcBef>
                <a:spcPts val="200"/>
              </a:spcBef>
              <a:spcAft>
                <a:spcPts val="0"/>
              </a:spcAft>
              <a:buFont typeface="+mj-lt"/>
              <a:buAutoNum type="romanUcPeriod"/>
              <a:tabLst>
                <a:tab pos="228600" algn="l"/>
              </a:tabLst>
            </a:pPr>
            <a:r>
              <a:rPr lang="en-US" sz="1100" b="1" dirty="0">
                <a:solidFill>
                  <a:srgbClr val="76923C"/>
                </a:solidFill>
                <a:effectLst/>
                <a:latin typeface="Garamond" panose="02020404030301010803" pitchFamily="18" charset="0"/>
                <a:ea typeface="Times New Roman" panose="02020603050405020304" pitchFamily="18" charset="0"/>
                <a:cs typeface="Garamond" panose="02020404030301010803" pitchFamily="18" charset="0"/>
              </a:rPr>
              <a:t>Multigenerational District (Public)</a:t>
            </a:r>
            <a:endParaRPr lang="en-US" sz="1300" b="1"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endParaRPr>
          </a:p>
          <a:p>
            <a:pPr marL="742950" marR="0" lvl="1" indent="-285750" algn="just">
              <a:spcBef>
                <a:spcPts val="200"/>
              </a:spcBef>
              <a:spcAft>
                <a:spcPts val="0"/>
              </a:spcAft>
              <a:buFont typeface="+mj-lt"/>
              <a:buAutoNum type="alphaLcPeriod"/>
              <a:tabLst>
                <a:tab pos="228600" algn="l"/>
              </a:tabLst>
            </a:pPr>
            <a:r>
              <a:rPr lang="en-US" sz="1100" b="1" dirty="0">
                <a:solidFill>
                  <a:srgbClr val="76923C"/>
                </a:solidFill>
                <a:effectLst/>
                <a:latin typeface="Garamond" panose="02020404030301010803" pitchFamily="18" charset="0"/>
                <a:ea typeface="Times New Roman" panose="02020603050405020304" pitchFamily="18" charset="0"/>
                <a:cs typeface="Garamond" panose="02020404030301010803" pitchFamily="18" charset="0"/>
              </a:rPr>
              <a:t>Community Center</a:t>
            </a:r>
            <a:endParaRPr lang="en-US" sz="12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a:p>
            <a:pPr marL="742950" marR="0" lvl="1" indent="-285750" algn="just">
              <a:spcBef>
                <a:spcPts val="200"/>
              </a:spcBef>
              <a:spcAft>
                <a:spcPts val="0"/>
              </a:spcAft>
              <a:buFont typeface="+mj-lt"/>
              <a:buAutoNum type="alphaLcPeriod"/>
              <a:tabLst>
                <a:tab pos="228600" algn="l"/>
              </a:tabLst>
            </a:pPr>
            <a:r>
              <a:rPr lang="en-US" sz="1100" b="1" dirty="0">
                <a:solidFill>
                  <a:srgbClr val="76923C"/>
                </a:solidFill>
                <a:effectLst/>
                <a:latin typeface="Garamond" panose="02020404030301010803" pitchFamily="18" charset="0"/>
                <a:ea typeface="Times New Roman" panose="02020603050405020304" pitchFamily="18" charset="0"/>
                <a:cs typeface="Garamond" panose="02020404030301010803" pitchFamily="18" charset="0"/>
              </a:rPr>
              <a:t>Gymnasium</a:t>
            </a:r>
            <a:endParaRPr lang="en-US" sz="12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a:p>
            <a:pPr marL="742950" marR="0" lvl="1" indent="-285750" algn="just">
              <a:spcBef>
                <a:spcPts val="200"/>
              </a:spcBef>
              <a:spcAft>
                <a:spcPts val="0"/>
              </a:spcAft>
              <a:buFont typeface="+mj-lt"/>
              <a:buAutoNum type="alphaLcPeriod"/>
              <a:tabLst>
                <a:tab pos="228600" algn="l"/>
              </a:tabLst>
            </a:pPr>
            <a:r>
              <a:rPr lang="en-US" sz="1100" b="1" dirty="0">
                <a:solidFill>
                  <a:srgbClr val="76923C"/>
                </a:solidFill>
                <a:effectLst/>
                <a:latin typeface="Garamond" panose="02020404030301010803" pitchFamily="18" charset="0"/>
                <a:ea typeface="Times New Roman" panose="02020603050405020304" pitchFamily="18" charset="0"/>
                <a:cs typeface="Garamond" panose="02020404030301010803" pitchFamily="18" charset="0"/>
              </a:rPr>
              <a:t>Outdoor Recreation</a:t>
            </a:r>
            <a:endParaRPr lang="en-US" sz="12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a:p>
            <a:pPr marL="742950" marR="0" lvl="1" indent="-285750" algn="just">
              <a:spcBef>
                <a:spcPts val="200"/>
              </a:spcBef>
              <a:spcAft>
                <a:spcPts val="0"/>
              </a:spcAft>
              <a:buFont typeface="+mj-lt"/>
              <a:buAutoNum type="alphaLcPeriod"/>
              <a:tabLst>
                <a:tab pos="228600" algn="l"/>
              </a:tabLst>
            </a:pPr>
            <a:r>
              <a:rPr lang="en-US" sz="1100" b="1" dirty="0">
                <a:solidFill>
                  <a:srgbClr val="F79F57"/>
                </a:solidFill>
                <a:effectLst/>
                <a:latin typeface="Garamond" panose="02020404030301010803" pitchFamily="18" charset="0"/>
                <a:ea typeface="Times New Roman" panose="02020603050405020304" pitchFamily="18" charset="0"/>
                <a:cs typeface="Garamond" panose="02020404030301010803" pitchFamily="18" charset="0"/>
              </a:rPr>
              <a:t>Swimming &amp; Therapeutic Pool</a:t>
            </a:r>
            <a:endParaRPr lang="en-US" sz="12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xmlns="" id="{AD44F81D-3F2A-04B6-9024-8AD58F8D6186}"/>
              </a:ext>
            </a:extLst>
          </p:cNvPr>
          <p:cNvSpPr txBox="1"/>
          <p:nvPr/>
        </p:nvSpPr>
        <p:spPr>
          <a:xfrm>
            <a:off x="1400274" y="1465717"/>
            <a:ext cx="6094602" cy="369332"/>
          </a:xfrm>
          <a:prstGeom prst="rect">
            <a:avLst/>
          </a:prstGeom>
          <a:noFill/>
        </p:spPr>
        <p:txBody>
          <a:bodyPr wrap="square">
            <a:spAutoFit/>
          </a:bodyPr>
          <a:lstStyle/>
          <a:p>
            <a:r>
              <a:rPr lang="en-US" dirty="0"/>
              <a:t>MASTER PLAN GOALS</a:t>
            </a:r>
            <a:endParaRPr lang="en-US" sz="1800" dirty="0"/>
          </a:p>
        </p:txBody>
      </p:sp>
      <p:pic>
        <p:nvPicPr>
          <p:cNvPr id="5" name="Picture 6" descr="6 Reasons Community Pools Are The Best">
            <a:extLst>
              <a:ext uri="{FF2B5EF4-FFF2-40B4-BE49-F238E27FC236}">
                <a16:creationId xmlns:a16="http://schemas.microsoft.com/office/drawing/2014/main" xmlns="" id="{9582F473-5F5F-B7C4-5F90-6BB42666199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75857" y="1573308"/>
            <a:ext cx="3715869" cy="209203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t This New Cafe In An L.A. Food Desert, Healthy Food Will Be As Cheap">
            <a:extLst>
              <a:ext uri="{FF2B5EF4-FFF2-40B4-BE49-F238E27FC236}">
                <a16:creationId xmlns:a16="http://schemas.microsoft.com/office/drawing/2014/main" xmlns="" id="{9094D10E-666F-625B-D1CE-8DD74537B7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8283" y="3967724"/>
            <a:ext cx="2863443" cy="1912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174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5811" y="375847"/>
            <a:ext cx="8237132" cy="501098"/>
          </a:xfrm>
        </p:spPr>
        <p:txBody>
          <a:bodyPr/>
          <a:lstStyle/>
          <a:p>
            <a:r>
              <a:rPr lang="en-US" dirty="0"/>
              <a:t>MASTER PLANNING PRESENTATION </a:t>
            </a:r>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sp>
        <p:nvSpPr>
          <p:cNvPr id="6" name="TextBox 5">
            <a:extLst>
              <a:ext uri="{FF2B5EF4-FFF2-40B4-BE49-F238E27FC236}">
                <a16:creationId xmlns:a16="http://schemas.microsoft.com/office/drawing/2014/main" xmlns="" id="{E51DF9E2-77D2-86E5-ADD4-2D73E8BABE0F}"/>
              </a:ext>
            </a:extLst>
          </p:cNvPr>
          <p:cNvSpPr txBox="1"/>
          <p:nvPr/>
        </p:nvSpPr>
        <p:spPr>
          <a:xfrm>
            <a:off x="2725811" y="692279"/>
            <a:ext cx="6094602" cy="369332"/>
          </a:xfrm>
          <a:prstGeom prst="rect">
            <a:avLst/>
          </a:prstGeom>
          <a:noFill/>
        </p:spPr>
        <p:txBody>
          <a:bodyPr wrap="square">
            <a:spAutoFit/>
          </a:bodyPr>
          <a:lstStyle/>
          <a:p>
            <a:r>
              <a:rPr lang="en-US" dirty="0"/>
              <a:t>Goals by District</a:t>
            </a:r>
          </a:p>
        </p:txBody>
      </p:sp>
      <p:pic>
        <p:nvPicPr>
          <p:cNvPr id="11" name="Picture 10" descr="A group of people playing a board game&#10;&#10;Description automatically generated with medium confidence">
            <a:extLst>
              <a:ext uri="{FF2B5EF4-FFF2-40B4-BE49-F238E27FC236}">
                <a16:creationId xmlns:a16="http://schemas.microsoft.com/office/drawing/2014/main" xmlns="" id="{9A9A4E4D-93CE-AED0-11E5-C0DB28584C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1780" y="4368192"/>
            <a:ext cx="2918835" cy="1950755"/>
          </a:xfrm>
          <a:prstGeom prst="rect">
            <a:avLst/>
          </a:prstGeom>
        </p:spPr>
      </p:pic>
      <p:pic>
        <p:nvPicPr>
          <p:cNvPr id="13" name="Picture 12" descr="A picture containing person, indoor, people, group&#10;&#10;Description automatically generated">
            <a:extLst>
              <a:ext uri="{FF2B5EF4-FFF2-40B4-BE49-F238E27FC236}">
                <a16:creationId xmlns:a16="http://schemas.microsoft.com/office/drawing/2014/main" xmlns="" id="{8868E241-6DCE-C7C9-ABAB-C9AFB10F23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08124" y="854042"/>
            <a:ext cx="2142530" cy="2856707"/>
          </a:xfrm>
          <a:prstGeom prst="rect">
            <a:avLst/>
          </a:prstGeom>
        </p:spPr>
      </p:pic>
      <p:pic>
        <p:nvPicPr>
          <p:cNvPr id="15" name="Picture 14" descr="A picture containing person, indoor, standing, people&#10;&#10;Description automatically generated">
            <a:extLst>
              <a:ext uri="{FF2B5EF4-FFF2-40B4-BE49-F238E27FC236}">
                <a16:creationId xmlns:a16="http://schemas.microsoft.com/office/drawing/2014/main" xmlns="" id="{FF9FA670-B257-EB2A-E496-EFEBBC86B2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0654" y="3895415"/>
            <a:ext cx="3810000" cy="2540000"/>
          </a:xfrm>
          <a:prstGeom prst="rect">
            <a:avLst/>
          </a:prstGeom>
        </p:spPr>
      </p:pic>
      <p:sp>
        <p:nvSpPr>
          <p:cNvPr id="17" name="TextBox 16">
            <a:extLst>
              <a:ext uri="{FF2B5EF4-FFF2-40B4-BE49-F238E27FC236}">
                <a16:creationId xmlns:a16="http://schemas.microsoft.com/office/drawing/2014/main" xmlns="" id="{BA4B0305-2037-C50E-7A51-0294399A42A9}"/>
              </a:ext>
            </a:extLst>
          </p:cNvPr>
          <p:cNvSpPr txBox="1"/>
          <p:nvPr/>
        </p:nvSpPr>
        <p:spPr>
          <a:xfrm>
            <a:off x="5163756" y="1581358"/>
            <a:ext cx="6094602" cy="369332"/>
          </a:xfrm>
          <a:prstGeom prst="rect">
            <a:avLst/>
          </a:prstGeom>
          <a:noFill/>
        </p:spPr>
        <p:txBody>
          <a:bodyPr wrap="square">
            <a:spAutoFit/>
          </a:bodyPr>
          <a:lstStyle/>
          <a:p>
            <a:r>
              <a:rPr lang="en-US" sz="1800" dirty="0"/>
              <a:t>MULTIGENERATIONAL </a:t>
            </a:r>
            <a:r>
              <a:rPr lang="en-US" dirty="0"/>
              <a:t>DISTRICT</a:t>
            </a:r>
            <a:endParaRPr lang="en-US" sz="1800" dirty="0"/>
          </a:p>
        </p:txBody>
      </p:sp>
      <p:pic>
        <p:nvPicPr>
          <p:cNvPr id="8" name="Picture 7" descr="A group of people playing football&#10;&#10;Description automatically generated with medium confidence">
            <a:extLst>
              <a:ext uri="{FF2B5EF4-FFF2-40B4-BE49-F238E27FC236}">
                <a16:creationId xmlns:a16="http://schemas.microsoft.com/office/drawing/2014/main" xmlns="" id="{C59E4D0F-F321-EE38-23B5-BC6DD85D455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8247" y="1692585"/>
            <a:ext cx="4672368" cy="2452993"/>
          </a:xfrm>
          <a:prstGeom prst="rect">
            <a:avLst/>
          </a:prstGeom>
        </p:spPr>
      </p:pic>
      <p:sp>
        <p:nvSpPr>
          <p:cNvPr id="4" name="TextBox 3">
            <a:extLst>
              <a:ext uri="{FF2B5EF4-FFF2-40B4-BE49-F238E27FC236}">
                <a16:creationId xmlns:a16="http://schemas.microsoft.com/office/drawing/2014/main" xmlns="" id="{15FD5197-5812-2ACA-5685-E659422F75FD}"/>
              </a:ext>
            </a:extLst>
          </p:cNvPr>
          <p:cNvSpPr txBox="1"/>
          <p:nvPr/>
        </p:nvSpPr>
        <p:spPr>
          <a:xfrm>
            <a:off x="3351052" y="1962487"/>
            <a:ext cx="6094602" cy="3202928"/>
          </a:xfrm>
          <a:prstGeom prst="rect">
            <a:avLst/>
          </a:prstGeom>
          <a:noFill/>
        </p:spPr>
        <p:txBody>
          <a:bodyPr wrap="square">
            <a:spAutoFit/>
          </a:bodyPr>
          <a:lstStyle/>
          <a:p>
            <a:pPr marL="2057400" marR="0" lvl="4" indent="-228600">
              <a:lnSpc>
                <a:spcPct val="90000"/>
              </a:lnSpc>
              <a:spcBef>
                <a:spcPts val="480"/>
              </a:spcBef>
              <a:spcAft>
                <a:spcPts val="480"/>
              </a:spcAft>
              <a:buFont typeface="Arial" panose="020B0604020202020204" pitchFamily="34" charset="0"/>
              <a:buChar char="•"/>
            </a:pPr>
            <a:r>
              <a:rPr lang="en-US" sz="1200" dirty="0"/>
              <a:t>Body, Mind, Spirit, People, Culture and Environment</a:t>
            </a:r>
          </a:p>
          <a:p>
            <a:pPr marL="2057400" marR="0" lvl="4" indent="-228600">
              <a:lnSpc>
                <a:spcPct val="90000"/>
              </a:lnSpc>
              <a:spcBef>
                <a:spcPts val="480"/>
              </a:spcBef>
              <a:spcAft>
                <a:spcPts val="480"/>
              </a:spcAft>
              <a:buFont typeface="Arial" panose="020B0604020202020204" pitchFamily="34" charset="0"/>
              <a:buChar char="•"/>
            </a:pPr>
            <a:r>
              <a:rPr lang="en-US" sz="1200" dirty="0"/>
              <a:t>Support community</a:t>
            </a:r>
          </a:p>
          <a:p>
            <a:pPr marL="2057400" marR="0" lvl="4" indent="-228600">
              <a:lnSpc>
                <a:spcPct val="90000"/>
              </a:lnSpc>
              <a:spcBef>
                <a:spcPts val="480"/>
              </a:spcBef>
              <a:spcAft>
                <a:spcPts val="480"/>
              </a:spcAft>
              <a:buFont typeface="Arial" panose="020B0604020202020204" pitchFamily="34" charset="0"/>
              <a:buChar char="•"/>
            </a:pPr>
            <a:r>
              <a:rPr lang="en-US" sz="1200" dirty="0"/>
              <a:t>Complimentary and Support services to Medical </a:t>
            </a:r>
          </a:p>
          <a:p>
            <a:pPr marL="2057400" marR="0" lvl="4" indent="-228600">
              <a:lnSpc>
                <a:spcPct val="90000"/>
              </a:lnSpc>
              <a:spcBef>
                <a:spcPts val="480"/>
              </a:spcBef>
              <a:spcAft>
                <a:spcPts val="480"/>
              </a:spcAft>
              <a:buFont typeface="Arial" panose="020B0604020202020204" pitchFamily="34" charset="0"/>
              <a:buChar char="•"/>
            </a:pPr>
            <a:r>
              <a:rPr lang="en-US" sz="1200" dirty="0"/>
              <a:t>Family Services and Programs</a:t>
            </a:r>
          </a:p>
          <a:p>
            <a:pPr marL="2057400" marR="0" lvl="4" indent="-228600">
              <a:lnSpc>
                <a:spcPct val="90000"/>
              </a:lnSpc>
              <a:spcBef>
                <a:spcPts val="480"/>
              </a:spcBef>
              <a:spcAft>
                <a:spcPts val="480"/>
              </a:spcAft>
              <a:buFont typeface="Arial" panose="020B0604020202020204" pitchFamily="34" charset="0"/>
              <a:buChar char="•"/>
            </a:pPr>
            <a:r>
              <a:rPr lang="en-US" sz="1200" dirty="0"/>
              <a:t>Social and Cultural Events</a:t>
            </a:r>
          </a:p>
          <a:p>
            <a:pPr marL="2057400" marR="0" lvl="4" indent="-228600">
              <a:lnSpc>
                <a:spcPct val="90000"/>
              </a:lnSpc>
              <a:spcBef>
                <a:spcPts val="480"/>
              </a:spcBef>
              <a:spcAft>
                <a:spcPts val="480"/>
              </a:spcAft>
              <a:buFont typeface="Arial" panose="020B0604020202020204" pitchFamily="34" charset="0"/>
              <a:buChar char="•"/>
            </a:pPr>
            <a:r>
              <a:rPr lang="en-US" sz="1200" dirty="0"/>
              <a:t>Entertainment &amp; Dining</a:t>
            </a:r>
          </a:p>
          <a:p>
            <a:pPr marL="2057400" marR="0" lvl="4" indent="-228600">
              <a:lnSpc>
                <a:spcPct val="90000"/>
              </a:lnSpc>
              <a:spcBef>
                <a:spcPts val="480"/>
              </a:spcBef>
              <a:spcAft>
                <a:spcPts val="480"/>
              </a:spcAft>
              <a:buFont typeface="Arial" panose="020B0604020202020204" pitchFamily="34" charset="0"/>
              <a:buChar char="•"/>
            </a:pPr>
            <a:r>
              <a:rPr lang="en-US" sz="1200" dirty="0"/>
              <a:t>Fitness and Recreation</a:t>
            </a:r>
          </a:p>
          <a:p>
            <a:pPr marL="2057400" marR="0" lvl="4" indent="-228600">
              <a:lnSpc>
                <a:spcPct val="90000"/>
              </a:lnSpc>
              <a:spcBef>
                <a:spcPts val="480"/>
              </a:spcBef>
              <a:spcAft>
                <a:spcPts val="480"/>
              </a:spcAft>
              <a:buFont typeface="Arial" panose="020B0604020202020204" pitchFamily="34" charset="0"/>
              <a:buChar char="•"/>
            </a:pPr>
            <a:r>
              <a:rPr lang="en-US" sz="1200" dirty="0"/>
              <a:t>Educational Facilities</a:t>
            </a:r>
          </a:p>
          <a:p>
            <a:pPr marL="2514600" marR="0" lvl="5" indent="-228600">
              <a:lnSpc>
                <a:spcPct val="90000"/>
              </a:lnSpc>
              <a:spcBef>
                <a:spcPts val="480"/>
              </a:spcBef>
              <a:spcAft>
                <a:spcPts val="480"/>
              </a:spcAft>
              <a:buFont typeface="Arial" panose="020B0604020202020204" pitchFamily="34" charset="0"/>
              <a:buChar char="•"/>
            </a:pPr>
            <a:r>
              <a:rPr lang="en-US" sz="1200" dirty="0"/>
              <a:t>Arts Instruction</a:t>
            </a:r>
          </a:p>
          <a:p>
            <a:pPr marL="2514600" marR="0" lvl="5" indent="-228600">
              <a:lnSpc>
                <a:spcPct val="90000"/>
              </a:lnSpc>
              <a:spcBef>
                <a:spcPts val="480"/>
              </a:spcBef>
              <a:spcAft>
                <a:spcPts val="480"/>
              </a:spcAft>
              <a:buFont typeface="Arial" panose="020B0604020202020204" pitchFamily="34" charset="0"/>
              <a:buChar char="•"/>
            </a:pPr>
            <a:r>
              <a:rPr lang="en-US" sz="1200" dirty="0"/>
              <a:t>Workforce Training</a:t>
            </a:r>
          </a:p>
          <a:p>
            <a:pPr marL="2514600" marR="0" lvl="5" indent="-228600">
              <a:lnSpc>
                <a:spcPct val="90000"/>
              </a:lnSpc>
              <a:spcBef>
                <a:spcPts val="480"/>
              </a:spcBef>
              <a:spcAft>
                <a:spcPts val="480"/>
              </a:spcAft>
              <a:buFont typeface="Arial" panose="020B0604020202020204" pitchFamily="34" charset="0"/>
              <a:buChar char="•"/>
            </a:pPr>
            <a:r>
              <a:rPr lang="en-US" sz="1200" dirty="0"/>
              <a:t>Continuing Education</a:t>
            </a:r>
          </a:p>
        </p:txBody>
      </p:sp>
    </p:spTree>
    <p:extLst>
      <p:ext uri="{BB962C8B-B14F-4D97-AF65-F5344CB8AC3E}">
        <p14:creationId xmlns:p14="http://schemas.microsoft.com/office/powerpoint/2010/main" val="30113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5811" y="385774"/>
            <a:ext cx="8237132" cy="501098"/>
          </a:xfrm>
        </p:spPr>
        <p:txBody>
          <a:bodyPr/>
          <a:lstStyle/>
          <a:p>
            <a:r>
              <a:rPr lang="en-US" dirty="0"/>
              <a:t>MASTER PLANNING PRESENTATION </a:t>
            </a:r>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sp>
        <p:nvSpPr>
          <p:cNvPr id="6" name="TextBox 5">
            <a:extLst>
              <a:ext uri="{FF2B5EF4-FFF2-40B4-BE49-F238E27FC236}">
                <a16:creationId xmlns:a16="http://schemas.microsoft.com/office/drawing/2014/main" xmlns="" id="{E51DF9E2-77D2-86E5-ADD4-2D73E8BABE0F}"/>
              </a:ext>
            </a:extLst>
          </p:cNvPr>
          <p:cNvSpPr txBox="1"/>
          <p:nvPr/>
        </p:nvSpPr>
        <p:spPr>
          <a:xfrm>
            <a:off x="2725811" y="702206"/>
            <a:ext cx="6094602" cy="369332"/>
          </a:xfrm>
          <a:prstGeom prst="rect">
            <a:avLst/>
          </a:prstGeom>
          <a:noFill/>
        </p:spPr>
        <p:txBody>
          <a:bodyPr wrap="square">
            <a:spAutoFit/>
          </a:bodyPr>
          <a:lstStyle/>
          <a:p>
            <a:r>
              <a:rPr lang="en-US" dirty="0"/>
              <a:t>BACKGROUND – Goals by District</a:t>
            </a:r>
          </a:p>
        </p:txBody>
      </p:sp>
      <p:pic>
        <p:nvPicPr>
          <p:cNvPr id="4" name="Picture 3" descr="A person walking on a path in the woods&#10;&#10;Description automatically generated with low confidence">
            <a:extLst>
              <a:ext uri="{FF2B5EF4-FFF2-40B4-BE49-F238E27FC236}">
                <a16:creationId xmlns:a16="http://schemas.microsoft.com/office/drawing/2014/main" xmlns="" id="{D96F42C9-0AA2-5B96-9307-80F815CFA50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5071" y="3581674"/>
            <a:ext cx="4076303" cy="2718894"/>
          </a:xfrm>
          <a:prstGeom prst="rect">
            <a:avLst/>
          </a:prstGeom>
        </p:spPr>
      </p:pic>
      <p:pic>
        <p:nvPicPr>
          <p:cNvPr id="7" name="Picture 6" descr="A plate of food&#10;&#10;Description automatically generated with low confidence">
            <a:extLst>
              <a:ext uri="{FF2B5EF4-FFF2-40B4-BE49-F238E27FC236}">
                <a16:creationId xmlns:a16="http://schemas.microsoft.com/office/drawing/2014/main" xmlns="" id="{8AA9EDA8-0D9B-D4B6-C070-B4522C152B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2147" y="2758806"/>
            <a:ext cx="3429000" cy="2286000"/>
          </a:xfrm>
          <a:prstGeom prst="rect">
            <a:avLst/>
          </a:prstGeom>
        </p:spPr>
      </p:pic>
      <p:pic>
        <p:nvPicPr>
          <p:cNvPr id="12" name="Picture 11" descr="A group of women running on a beach&#10;&#10;Description automatically generated with medium confidence">
            <a:extLst>
              <a:ext uri="{FF2B5EF4-FFF2-40B4-BE49-F238E27FC236}">
                <a16:creationId xmlns:a16="http://schemas.microsoft.com/office/drawing/2014/main" xmlns="" id="{B93737C1-108A-8269-4425-620C6FD307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31207" y="1372799"/>
            <a:ext cx="2478214" cy="1652949"/>
          </a:xfrm>
          <a:prstGeom prst="rect">
            <a:avLst/>
          </a:prstGeom>
        </p:spPr>
      </p:pic>
      <p:pic>
        <p:nvPicPr>
          <p:cNvPr id="16" name="Picture 15" descr="A person holding a baby&#10;&#10;Description automatically generated with low confidence">
            <a:extLst>
              <a:ext uri="{FF2B5EF4-FFF2-40B4-BE49-F238E27FC236}">
                <a16:creationId xmlns:a16="http://schemas.microsoft.com/office/drawing/2014/main" xmlns="" id="{F953CA23-DD5D-714C-D692-0A6D508061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6899" y="4360775"/>
            <a:ext cx="3712522" cy="1939793"/>
          </a:xfrm>
          <a:prstGeom prst="rect">
            <a:avLst/>
          </a:prstGeom>
        </p:spPr>
      </p:pic>
      <p:sp>
        <p:nvSpPr>
          <p:cNvPr id="20" name="TextBox 19">
            <a:extLst>
              <a:ext uri="{FF2B5EF4-FFF2-40B4-BE49-F238E27FC236}">
                <a16:creationId xmlns:a16="http://schemas.microsoft.com/office/drawing/2014/main" xmlns="" id="{63A5C6E6-FCD5-491E-606E-3008C70BB3B9}"/>
              </a:ext>
            </a:extLst>
          </p:cNvPr>
          <p:cNvSpPr txBox="1"/>
          <p:nvPr/>
        </p:nvSpPr>
        <p:spPr>
          <a:xfrm>
            <a:off x="674190" y="1587942"/>
            <a:ext cx="4259760" cy="369332"/>
          </a:xfrm>
          <a:prstGeom prst="rect">
            <a:avLst/>
          </a:prstGeom>
          <a:noFill/>
        </p:spPr>
        <p:txBody>
          <a:bodyPr wrap="square">
            <a:spAutoFit/>
          </a:bodyPr>
          <a:lstStyle/>
          <a:p>
            <a:r>
              <a:rPr lang="en-US" sz="1800" dirty="0"/>
              <a:t>MULTIGENERATIONAL </a:t>
            </a:r>
            <a:r>
              <a:rPr lang="en-US" dirty="0"/>
              <a:t>DISTRICT ….Cont.</a:t>
            </a:r>
            <a:endParaRPr lang="en-US" sz="1800" dirty="0"/>
          </a:p>
        </p:txBody>
      </p:sp>
      <p:sp>
        <p:nvSpPr>
          <p:cNvPr id="3" name="TextBox 2">
            <a:extLst>
              <a:ext uri="{FF2B5EF4-FFF2-40B4-BE49-F238E27FC236}">
                <a16:creationId xmlns:a16="http://schemas.microsoft.com/office/drawing/2014/main" xmlns="" id="{F8DD93F1-EAC3-A560-F73D-C00752E6B4F3}"/>
              </a:ext>
            </a:extLst>
          </p:cNvPr>
          <p:cNvSpPr txBox="1"/>
          <p:nvPr/>
        </p:nvSpPr>
        <p:spPr>
          <a:xfrm>
            <a:off x="4649598" y="2411358"/>
            <a:ext cx="6094602" cy="369332"/>
          </a:xfrm>
          <a:prstGeom prst="rect">
            <a:avLst/>
          </a:prstGeom>
          <a:noFill/>
        </p:spPr>
        <p:txBody>
          <a:bodyPr wrap="square">
            <a:spAutoFit/>
          </a:bodyPr>
          <a:lstStyle/>
          <a:p>
            <a:r>
              <a:rPr lang="en-US" dirty="0"/>
              <a:t>Mind, Body &amp; Soul</a:t>
            </a:r>
            <a:endParaRPr lang="en-US" sz="1800" dirty="0"/>
          </a:p>
        </p:txBody>
      </p:sp>
    </p:spTree>
    <p:extLst>
      <p:ext uri="{BB962C8B-B14F-4D97-AF65-F5344CB8AC3E}">
        <p14:creationId xmlns:p14="http://schemas.microsoft.com/office/powerpoint/2010/main" val="2846323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Map of Anthony, NM, New Mexico">
            <a:extLst>
              <a:ext uri="{FF2B5EF4-FFF2-40B4-BE49-F238E27FC236}">
                <a16:creationId xmlns:a16="http://schemas.microsoft.com/office/drawing/2014/main" xmlns="" id="{3614C685-BB41-3166-9085-49F32A28AE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4676" y="3218907"/>
            <a:ext cx="3452487" cy="3288082"/>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descr="OERTEL ARCHITECTS, LTD.-HOME">
            <a:extLst>
              <a:ext uri="{FF2B5EF4-FFF2-40B4-BE49-F238E27FC236}">
                <a16:creationId xmlns:a16="http://schemas.microsoft.com/office/drawing/2014/main" xmlns="" id="{52D14E5E-FE3B-A034-E20F-505024C02E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2838" y="1853227"/>
            <a:ext cx="5537471" cy="36780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725811" y="376392"/>
            <a:ext cx="8237132" cy="501098"/>
          </a:xfrm>
        </p:spPr>
        <p:txBody>
          <a:bodyPr/>
          <a:lstStyle/>
          <a:p>
            <a:r>
              <a:rPr lang="en-US" dirty="0"/>
              <a:t>MASTER PLANNING PRESENTATION </a:t>
            </a:r>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sp>
        <p:nvSpPr>
          <p:cNvPr id="6" name="TextBox 5">
            <a:extLst>
              <a:ext uri="{FF2B5EF4-FFF2-40B4-BE49-F238E27FC236}">
                <a16:creationId xmlns:a16="http://schemas.microsoft.com/office/drawing/2014/main" xmlns="" id="{E51DF9E2-77D2-86E5-ADD4-2D73E8BABE0F}"/>
              </a:ext>
            </a:extLst>
          </p:cNvPr>
          <p:cNvSpPr txBox="1"/>
          <p:nvPr/>
        </p:nvSpPr>
        <p:spPr>
          <a:xfrm>
            <a:off x="2725811" y="692824"/>
            <a:ext cx="6094602" cy="369332"/>
          </a:xfrm>
          <a:prstGeom prst="rect">
            <a:avLst/>
          </a:prstGeom>
          <a:noFill/>
        </p:spPr>
        <p:txBody>
          <a:bodyPr wrap="square">
            <a:spAutoFit/>
          </a:bodyPr>
          <a:lstStyle/>
          <a:p>
            <a:r>
              <a:rPr lang="en-US" dirty="0"/>
              <a:t>BACKGROUND – Goals by District</a:t>
            </a:r>
          </a:p>
        </p:txBody>
      </p:sp>
      <p:sp>
        <p:nvSpPr>
          <p:cNvPr id="20" name="TextBox 19">
            <a:extLst>
              <a:ext uri="{FF2B5EF4-FFF2-40B4-BE49-F238E27FC236}">
                <a16:creationId xmlns:a16="http://schemas.microsoft.com/office/drawing/2014/main" xmlns="" id="{63A5C6E6-FCD5-491E-606E-3008C70BB3B9}"/>
              </a:ext>
            </a:extLst>
          </p:cNvPr>
          <p:cNvSpPr txBox="1"/>
          <p:nvPr/>
        </p:nvSpPr>
        <p:spPr>
          <a:xfrm>
            <a:off x="749775" y="1432264"/>
            <a:ext cx="6094602" cy="369332"/>
          </a:xfrm>
          <a:prstGeom prst="rect">
            <a:avLst/>
          </a:prstGeom>
          <a:noFill/>
        </p:spPr>
        <p:txBody>
          <a:bodyPr wrap="square">
            <a:spAutoFit/>
          </a:bodyPr>
          <a:lstStyle/>
          <a:p>
            <a:r>
              <a:rPr lang="en-US" dirty="0"/>
              <a:t>MUNICIPAL DISTRICT</a:t>
            </a:r>
            <a:endParaRPr lang="en-US" sz="1800" dirty="0"/>
          </a:p>
        </p:txBody>
      </p:sp>
      <p:pic>
        <p:nvPicPr>
          <p:cNvPr id="5" name="Picture 4" descr="A building with a sign on the front&#10;&#10;Description automatically generated with low confidence">
            <a:extLst>
              <a:ext uri="{FF2B5EF4-FFF2-40B4-BE49-F238E27FC236}">
                <a16:creationId xmlns:a16="http://schemas.microsoft.com/office/drawing/2014/main" xmlns="" id="{72CFA80A-D6B2-97EE-C987-B4398B6465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0984" y="2090103"/>
            <a:ext cx="1800225" cy="1012627"/>
          </a:xfrm>
          <a:prstGeom prst="rect">
            <a:avLst/>
          </a:prstGeom>
        </p:spPr>
      </p:pic>
      <p:pic>
        <p:nvPicPr>
          <p:cNvPr id="2054" name="Picture 6" descr="Best Trails in Anthony, NM: Map, Details | AllTrails">
            <a:extLst>
              <a:ext uri="{FF2B5EF4-FFF2-40B4-BE49-F238E27FC236}">
                <a16:creationId xmlns:a16="http://schemas.microsoft.com/office/drawing/2014/main" xmlns="" id="{0A999F6A-FAA3-943C-685A-8843C1E98C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4377" y="1270339"/>
            <a:ext cx="2952750" cy="155257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2500 W Ohara Rd, Anthony, NM 88021 | Snappin Homes">
            <a:extLst>
              <a:ext uri="{FF2B5EF4-FFF2-40B4-BE49-F238E27FC236}">
                <a16:creationId xmlns:a16="http://schemas.microsoft.com/office/drawing/2014/main" xmlns="" id="{C63C2DF1-8005-46EF-2666-9DED0B93509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27256" y="4480965"/>
            <a:ext cx="2337487" cy="1552575"/>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Wedding Videographers in Anthony, NM - The Knot">
            <a:extLst>
              <a:ext uri="{FF2B5EF4-FFF2-40B4-BE49-F238E27FC236}">
                <a16:creationId xmlns:a16="http://schemas.microsoft.com/office/drawing/2014/main" xmlns="" id="{BF8A9259-E4A7-22A9-BA09-D241F7CCB56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43199" y="397943"/>
            <a:ext cx="253365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ANTHONY, NM/ ANTHONY, TX – NMSU SHOOTERS">
            <a:extLst>
              <a:ext uri="{FF2B5EF4-FFF2-40B4-BE49-F238E27FC236}">
                <a16:creationId xmlns:a16="http://schemas.microsoft.com/office/drawing/2014/main" xmlns="" id="{5A2E324D-A42B-47AB-6F06-7D6CED1A8D5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393276" y="4515074"/>
            <a:ext cx="2409825" cy="1714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xmlns="" id="{C8865870-C9BB-C796-5314-D6DC6055039F}"/>
              </a:ext>
            </a:extLst>
          </p:cNvPr>
          <p:cNvSpPr txBox="1"/>
          <p:nvPr/>
        </p:nvSpPr>
        <p:spPr>
          <a:xfrm>
            <a:off x="-948150" y="1926939"/>
            <a:ext cx="6094602" cy="3278846"/>
          </a:xfrm>
          <a:prstGeom prst="rect">
            <a:avLst/>
          </a:prstGeom>
          <a:noFill/>
        </p:spPr>
        <p:txBody>
          <a:bodyPr wrap="square">
            <a:spAutoFit/>
          </a:bodyPr>
          <a:lstStyle/>
          <a:p>
            <a:pPr marL="2057400" lvl="4" indent="-228600">
              <a:lnSpc>
                <a:spcPct val="90000"/>
              </a:lnSpc>
              <a:spcBef>
                <a:spcPts val="480"/>
              </a:spcBef>
              <a:spcAft>
                <a:spcPts val="480"/>
              </a:spcAft>
              <a:buFont typeface="Arial" panose="020B0604020202020204" pitchFamily="34" charset="0"/>
              <a:buChar char="•"/>
            </a:pPr>
            <a:r>
              <a:rPr lang="en-US" sz="1200" dirty="0"/>
              <a:t>Diversified, long-term employment opportunities</a:t>
            </a:r>
          </a:p>
          <a:p>
            <a:pPr marL="2057400" lvl="4" indent="-228600">
              <a:lnSpc>
                <a:spcPct val="90000"/>
              </a:lnSpc>
              <a:spcBef>
                <a:spcPts val="480"/>
              </a:spcBef>
              <a:spcAft>
                <a:spcPts val="480"/>
              </a:spcAft>
              <a:buFont typeface="Arial" panose="020B0604020202020204" pitchFamily="34" charset="0"/>
              <a:buChar char="•"/>
            </a:pPr>
            <a:r>
              <a:rPr lang="en-US" sz="1200" dirty="0"/>
              <a:t>Bring in public services as anchor tenants</a:t>
            </a:r>
          </a:p>
          <a:p>
            <a:pPr marL="2057400" lvl="4" indent="-228600">
              <a:lnSpc>
                <a:spcPct val="90000"/>
              </a:lnSpc>
              <a:spcBef>
                <a:spcPts val="480"/>
              </a:spcBef>
              <a:spcAft>
                <a:spcPts val="480"/>
              </a:spcAft>
              <a:buFont typeface="Arial" panose="020B0604020202020204" pitchFamily="34" charset="0"/>
              <a:buChar char="•"/>
            </a:pPr>
            <a:r>
              <a:rPr lang="en-US" sz="1200" dirty="0"/>
              <a:t>Gives City opportunity to secure public funds for infrastructure</a:t>
            </a:r>
          </a:p>
          <a:p>
            <a:pPr marL="2057400" lvl="4" indent="-228600">
              <a:lnSpc>
                <a:spcPct val="90000"/>
              </a:lnSpc>
              <a:spcBef>
                <a:spcPts val="480"/>
              </a:spcBef>
              <a:spcAft>
                <a:spcPts val="480"/>
              </a:spcAft>
              <a:buFont typeface="Arial" panose="020B0604020202020204" pitchFamily="34" charset="0"/>
              <a:buChar char="•"/>
            </a:pPr>
            <a:r>
              <a:rPr lang="en-US" sz="1200" dirty="0"/>
              <a:t>Rezone and sub-divided remaining real estate for commercial, retail, and housing</a:t>
            </a:r>
          </a:p>
          <a:p>
            <a:pPr marL="2057400" lvl="4" indent="-228600">
              <a:lnSpc>
                <a:spcPct val="90000"/>
              </a:lnSpc>
              <a:spcBef>
                <a:spcPts val="480"/>
              </a:spcBef>
              <a:spcAft>
                <a:spcPts val="480"/>
              </a:spcAft>
              <a:buFont typeface="Arial" panose="020B0604020202020204" pitchFamily="34" charset="0"/>
              <a:buChar char="•"/>
            </a:pPr>
            <a:r>
              <a:rPr lang="en-US" sz="1200" dirty="0"/>
              <a:t>Upfront development costs reduced making Dos Lagos attractive investment. </a:t>
            </a:r>
          </a:p>
          <a:p>
            <a:pPr marL="2057400" lvl="4" indent="-228600">
              <a:lnSpc>
                <a:spcPct val="90000"/>
              </a:lnSpc>
              <a:spcBef>
                <a:spcPts val="480"/>
              </a:spcBef>
              <a:spcAft>
                <a:spcPts val="480"/>
              </a:spcAft>
              <a:buFont typeface="Arial" panose="020B0604020202020204" pitchFamily="34" charset="0"/>
              <a:buChar char="•"/>
            </a:pPr>
            <a:r>
              <a:rPr lang="en-US" sz="1200" dirty="0"/>
              <a:t>Provide convenience to community by grouping many services in one area</a:t>
            </a:r>
          </a:p>
          <a:p>
            <a:pPr marL="2057400" lvl="4" indent="-228600">
              <a:lnSpc>
                <a:spcPct val="90000"/>
              </a:lnSpc>
              <a:spcBef>
                <a:spcPts val="480"/>
              </a:spcBef>
              <a:spcAft>
                <a:spcPts val="480"/>
              </a:spcAft>
              <a:buFont typeface="Arial" panose="020B0604020202020204" pitchFamily="34" charset="0"/>
              <a:buChar char="•"/>
            </a:pPr>
            <a:r>
              <a:rPr lang="en-US" sz="1200" dirty="0"/>
              <a:t>Move City Hall to prominent intersection </a:t>
            </a:r>
          </a:p>
          <a:p>
            <a:pPr marL="2057400" lvl="4" indent="-228600">
              <a:lnSpc>
                <a:spcPct val="90000"/>
              </a:lnSpc>
              <a:spcBef>
                <a:spcPts val="480"/>
              </a:spcBef>
              <a:spcAft>
                <a:spcPts val="480"/>
              </a:spcAft>
              <a:buFont typeface="Arial" panose="020B0604020202020204" pitchFamily="34" charset="0"/>
              <a:buChar char="•"/>
            </a:pPr>
            <a:r>
              <a:rPr lang="en-US" sz="1200" dirty="0"/>
              <a:t>Provides sense of place and presence</a:t>
            </a:r>
          </a:p>
          <a:p>
            <a:pPr marL="2057400" lvl="4" indent="-228600">
              <a:lnSpc>
                <a:spcPct val="90000"/>
              </a:lnSpc>
              <a:spcBef>
                <a:spcPts val="480"/>
              </a:spcBef>
              <a:spcAft>
                <a:spcPts val="480"/>
              </a:spcAft>
              <a:buFont typeface="Arial" panose="020B0604020202020204" pitchFamily="34" charset="0"/>
              <a:buChar char="•"/>
            </a:pPr>
            <a:r>
              <a:rPr lang="en-US" sz="1200" dirty="0"/>
              <a:t>Creates sense that you know you are in Anthony</a:t>
            </a:r>
          </a:p>
        </p:txBody>
      </p:sp>
    </p:spTree>
    <p:extLst>
      <p:ext uri="{BB962C8B-B14F-4D97-AF65-F5344CB8AC3E}">
        <p14:creationId xmlns:p14="http://schemas.microsoft.com/office/powerpoint/2010/main" val="4013763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picture containing outdoor, grass, sky, house&#10;&#10;Description automatically generated">
            <a:extLst>
              <a:ext uri="{FF2B5EF4-FFF2-40B4-BE49-F238E27FC236}">
                <a16:creationId xmlns:a16="http://schemas.microsoft.com/office/drawing/2014/main" xmlns="" id="{667BED2E-9A26-9317-5D45-4E890E5C524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1499" y="1662032"/>
            <a:ext cx="8155973" cy="4587077"/>
          </a:xfrm>
          <a:prstGeom prst="rect">
            <a:avLst/>
          </a:prstGeom>
        </p:spPr>
      </p:pic>
      <p:sp>
        <p:nvSpPr>
          <p:cNvPr id="2" name="Title 1"/>
          <p:cNvSpPr>
            <a:spLocks noGrp="1"/>
          </p:cNvSpPr>
          <p:nvPr>
            <p:ph type="title"/>
          </p:nvPr>
        </p:nvSpPr>
        <p:spPr>
          <a:xfrm>
            <a:off x="2725811" y="372399"/>
            <a:ext cx="8237132" cy="501098"/>
          </a:xfrm>
        </p:spPr>
        <p:txBody>
          <a:bodyPr/>
          <a:lstStyle/>
          <a:p>
            <a:r>
              <a:rPr lang="en-US" dirty="0"/>
              <a:t>MASTER PLANNING PRESENTATION </a:t>
            </a:r>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sp>
        <p:nvSpPr>
          <p:cNvPr id="3" name="TextBox 2">
            <a:extLst>
              <a:ext uri="{FF2B5EF4-FFF2-40B4-BE49-F238E27FC236}">
                <a16:creationId xmlns:a16="http://schemas.microsoft.com/office/drawing/2014/main" xmlns="" id="{BB376168-5CDD-7970-6789-571A16DD5056}"/>
              </a:ext>
            </a:extLst>
          </p:cNvPr>
          <p:cNvSpPr txBox="1"/>
          <p:nvPr/>
        </p:nvSpPr>
        <p:spPr>
          <a:xfrm>
            <a:off x="2725811" y="688831"/>
            <a:ext cx="6094602" cy="369332"/>
          </a:xfrm>
          <a:prstGeom prst="rect">
            <a:avLst/>
          </a:prstGeom>
          <a:noFill/>
        </p:spPr>
        <p:txBody>
          <a:bodyPr wrap="square">
            <a:spAutoFit/>
          </a:bodyPr>
          <a:lstStyle/>
          <a:p>
            <a:r>
              <a:rPr lang="en-US" dirty="0"/>
              <a:t>BACKGROUND – Goals by District</a:t>
            </a:r>
          </a:p>
        </p:txBody>
      </p:sp>
      <p:sp>
        <p:nvSpPr>
          <p:cNvPr id="5" name="TextBox 4">
            <a:extLst>
              <a:ext uri="{FF2B5EF4-FFF2-40B4-BE49-F238E27FC236}">
                <a16:creationId xmlns:a16="http://schemas.microsoft.com/office/drawing/2014/main" xmlns="" id="{FEC84A09-FD74-D6D5-08CE-4B4FA8998F58}"/>
              </a:ext>
            </a:extLst>
          </p:cNvPr>
          <p:cNvSpPr txBox="1"/>
          <p:nvPr/>
        </p:nvSpPr>
        <p:spPr>
          <a:xfrm>
            <a:off x="641189" y="1292700"/>
            <a:ext cx="6094602" cy="369332"/>
          </a:xfrm>
          <a:prstGeom prst="rect">
            <a:avLst/>
          </a:prstGeom>
          <a:noFill/>
        </p:spPr>
        <p:txBody>
          <a:bodyPr wrap="square">
            <a:spAutoFit/>
          </a:bodyPr>
          <a:lstStyle/>
          <a:p>
            <a:r>
              <a:rPr lang="en-US" dirty="0"/>
              <a:t>MEDICAL &amp; EDUCATION DISTRICT</a:t>
            </a:r>
          </a:p>
        </p:txBody>
      </p:sp>
      <p:sp>
        <p:nvSpPr>
          <p:cNvPr id="8" name="TextBox 7">
            <a:extLst>
              <a:ext uri="{FF2B5EF4-FFF2-40B4-BE49-F238E27FC236}">
                <a16:creationId xmlns:a16="http://schemas.microsoft.com/office/drawing/2014/main" xmlns="" id="{771FF99D-3C73-9613-0833-9BDE364B80CE}"/>
              </a:ext>
            </a:extLst>
          </p:cNvPr>
          <p:cNvSpPr txBox="1"/>
          <p:nvPr/>
        </p:nvSpPr>
        <p:spPr>
          <a:xfrm>
            <a:off x="4917492" y="863792"/>
            <a:ext cx="7116716" cy="5714385"/>
          </a:xfrm>
          <a:prstGeom prst="rect">
            <a:avLst/>
          </a:prstGeom>
          <a:noFill/>
        </p:spPr>
        <p:txBody>
          <a:bodyPr wrap="square">
            <a:spAutoFit/>
          </a:bodyPr>
          <a:lstStyle/>
          <a:p>
            <a:pPr marL="2057400" marR="0" lvl="4" indent="-228600">
              <a:lnSpc>
                <a:spcPct val="90000"/>
              </a:lnSpc>
              <a:spcBef>
                <a:spcPts val="480"/>
              </a:spcBef>
              <a:spcAft>
                <a:spcPts val="480"/>
              </a:spcAft>
              <a:buFont typeface="Arial" panose="020B0604020202020204" pitchFamily="34" charset="0"/>
              <a:buChar char="•"/>
            </a:pPr>
            <a:r>
              <a:rPr lang="en-US" sz="1000" dirty="0">
                <a:solidFill>
                  <a:srgbClr val="FF0000"/>
                </a:solidFill>
              </a:rPr>
              <a:t>To have a presence in Anthony, NM and grow that presence</a:t>
            </a:r>
          </a:p>
          <a:p>
            <a:pPr marL="2057400" marR="0" lvl="4" indent="-228600">
              <a:lnSpc>
                <a:spcPct val="90000"/>
              </a:lnSpc>
              <a:spcBef>
                <a:spcPts val="480"/>
              </a:spcBef>
              <a:spcAft>
                <a:spcPts val="480"/>
              </a:spcAft>
              <a:buFont typeface="Arial" panose="020B0604020202020204" pitchFamily="34" charset="0"/>
              <a:buChar char="•"/>
            </a:pPr>
            <a:r>
              <a:rPr lang="en-US" sz="1000" dirty="0">
                <a:solidFill>
                  <a:srgbClr val="FF0000"/>
                </a:solidFill>
              </a:rPr>
              <a:t>Provide convenient, local, and comprehensive care for the region</a:t>
            </a:r>
          </a:p>
          <a:p>
            <a:pPr marL="2057400" marR="0" lvl="4" indent="-228600">
              <a:lnSpc>
                <a:spcPct val="90000"/>
              </a:lnSpc>
              <a:spcBef>
                <a:spcPts val="480"/>
              </a:spcBef>
              <a:spcAft>
                <a:spcPts val="480"/>
              </a:spcAft>
              <a:buFont typeface="Arial" panose="020B0604020202020204" pitchFamily="34" charset="0"/>
              <a:buChar char="•"/>
            </a:pPr>
            <a:r>
              <a:rPr lang="en-US" sz="1000" dirty="0">
                <a:solidFill>
                  <a:srgbClr val="FF0000"/>
                </a:solidFill>
              </a:rPr>
              <a:t>50K-70K SF of Specialty Clinics &amp; Education under one roof</a:t>
            </a:r>
          </a:p>
          <a:p>
            <a:pPr marL="2057400" marR="0" lvl="4" indent="-228600">
              <a:lnSpc>
                <a:spcPct val="90000"/>
              </a:lnSpc>
              <a:spcBef>
                <a:spcPts val="480"/>
              </a:spcBef>
              <a:spcAft>
                <a:spcPts val="480"/>
              </a:spcAft>
              <a:buFont typeface="Arial" panose="020B0604020202020204" pitchFamily="34" charset="0"/>
              <a:buChar char="•"/>
            </a:pPr>
            <a:r>
              <a:rPr lang="en-US" sz="1000" dirty="0">
                <a:solidFill>
                  <a:srgbClr val="FF0000"/>
                </a:solidFill>
              </a:rPr>
              <a:t>Provide primary and secondary care in the region to help reduce strain on regional hospitals </a:t>
            </a:r>
          </a:p>
          <a:p>
            <a:pPr marL="2057400" marR="0" lvl="4" indent="-228600">
              <a:lnSpc>
                <a:spcPct val="90000"/>
              </a:lnSpc>
              <a:spcBef>
                <a:spcPts val="480"/>
              </a:spcBef>
              <a:spcAft>
                <a:spcPts val="480"/>
              </a:spcAft>
              <a:buFont typeface="Arial" panose="020B0604020202020204" pitchFamily="34" charset="0"/>
              <a:buChar char="•"/>
            </a:pPr>
            <a:r>
              <a:rPr lang="en-US" sz="1000" dirty="0">
                <a:solidFill>
                  <a:srgbClr val="FF0000"/>
                </a:solidFill>
              </a:rPr>
              <a:t>Address lack of medical services in the area - Especially the Diabetes epidemic </a:t>
            </a:r>
          </a:p>
          <a:p>
            <a:pPr marL="2057400" marR="0" lvl="4" indent="-228600">
              <a:lnSpc>
                <a:spcPct val="90000"/>
              </a:lnSpc>
              <a:spcBef>
                <a:spcPts val="480"/>
              </a:spcBef>
              <a:spcAft>
                <a:spcPts val="480"/>
              </a:spcAft>
              <a:buFont typeface="Arial" panose="020B0604020202020204" pitchFamily="34" charset="0"/>
              <a:buChar char="•"/>
            </a:pPr>
            <a:r>
              <a:rPr lang="en-US" sz="1000" dirty="0">
                <a:solidFill>
                  <a:srgbClr val="FF0000"/>
                </a:solidFill>
              </a:rPr>
              <a:t>Focus on Highly Specialized Services missing in area</a:t>
            </a:r>
          </a:p>
          <a:p>
            <a:pPr marL="2057400" marR="0" lvl="4" indent="-228600">
              <a:lnSpc>
                <a:spcPct val="90000"/>
              </a:lnSpc>
              <a:spcBef>
                <a:spcPts val="480"/>
              </a:spcBef>
              <a:spcAft>
                <a:spcPts val="480"/>
              </a:spcAft>
              <a:buFont typeface="Arial" panose="020B0604020202020204" pitchFamily="34" charset="0"/>
              <a:buChar char="•"/>
            </a:pPr>
            <a:r>
              <a:rPr lang="en-US" sz="1000" dirty="0">
                <a:solidFill>
                  <a:srgbClr val="FF0000"/>
                </a:solidFill>
              </a:rPr>
              <a:t>Provide clinical opportunities for students &amp; pair with medical clinics for teaching opportunities</a:t>
            </a:r>
          </a:p>
          <a:p>
            <a:pPr marL="2057400" marR="0" lvl="4" indent="-228600">
              <a:lnSpc>
                <a:spcPct val="90000"/>
              </a:lnSpc>
              <a:spcBef>
                <a:spcPts val="480"/>
              </a:spcBef>
              <a:spcAft>
                <a:spcPts val="480"/>
              </a:spcAft>
              <a:buFont typeface="Arial" panose="020B0604020202020204" pitchFamily="34" charset="0"/>
              <a:buChar char="•"/>
            </a:pPr>
            <a:r>
              <a:rPr lang="en-US" sz="1000" dirty="0">
                <a:solidFill>
                  <a:srgbClr val="FF0000"/>
                </a:solidFill>
              </a:rPr>
              <a:t>Enable students to work in field and have more hands-on practice and experience</a:t>
            </a:r>
          </a:p>
          <a:p>
            <a:pPr marL="2057400" marR="0" lvl="4" indent="-228600">
              <a:lnSpc>
                <a:spcPct val="90000"/>
              </a:lnSpc>
              <a:spcBef>
                <a:spcPts val="480"/>
              </a:spcBef>
              <a:spcAft>
                <a:spcPts val="480"/>
              </a:spcAft>
              <a:buFont typeface="Arial" panose="020B0604020202020204" pitchFamily="34" charset="0"/>
              <a:buChar char="•"/>
            </a:pPr>
            <a:r>
              <a:rPr lang="en-US" sz="1000" dirty="0">
                <a:solidFill>
                  <a:srgbClr val="FF0000"/>
                </a:solidFill>
              </a:rPr>
              <a:t>Grow the number of students in attendance</a:t>
            </a:r>
          </a:p>
          <a:p>
            <a:pPr marL="2057400" marR="0" lvl="4" indent="-228600" fontAlgn="auto">
              <a:lnSpc>
                <a:spcPct val="90000"/>
              </a:lnSpc>
              <a:spcBef>
                <a:spcPts val="480"/>
              </a:spcBef>
              <a:spcAft>
                <a:spcPts val="480"/>
              </a:spcAft>
              <a:buFont typeface="Arial" panose="020B0604020202020204" pitchFamily="34" charset="0"/>
              <a:buChar char="•"/>
            </a:pPr>
            <a:r>
              <a:rPr lang="en-US" sz="1000" dirty="0">
                <a:solidFill>
                  <a:srgbClr val="FF0000"/>
                </a:solidFill>
              </a:rPr>
              <a:t>Attract more students to the area</a:t>
            </a:r>
          </a:p>
          <a:p>
            <a:pPr marL="2057400" marR="0" lvl="4" indent="-228600">
              <a:lnSpc>
                <a:spcPct val="90000"/>
              </a:lnSpc>
              <a:spcBef>
                <a:spcPts val="480"/>
              </a:spcBef>
              <a:spcAft>
                <a:spcPts val="480"/>
              </a:spcAft>
              <a:buFont typeface="Arial" panose="020B0604020202020204" pitchFamily="34" charset="0"/>
              <a:buChar char="•"/>
            </a:pPr>
            <a:r>
              <a:rPr lang="en-US" sz="1000" dirty="0">
                <a:solidFill>
                  <a:srgbClr val="FF0000"/>
                </a:solidFill>
              </a:rPr>
              <a:t>Provide flexibility and room for expansion – </a:t>
            </a:r>
          </a:p>
          <a:p>
            <a:pPr marL="2057400" marR="0" lvl="4" indent="-228600">
              <a:lnSpc>
                <a:spcPct val="90000"/>
              </a:lnSpc>
              <a:spcBef>
                <a:spcPts val="480"/>
              </a:spcBef>
              <a:spcAft>
                <a:spcPts val="480"/>
              </a:spcAft>
              <a:buFont typeface="Arial" panose="020B0604020202020204" pitchFamily="34" charset="0"/>
              <a:buChar char="•"/>
            </a:pPr>
            <a:r>
              <a:rPr lang="en-US" sz="1000" dirty="0">
                <a:solidFill>
                  <a:srgbClr val="FF0000"/>
                </a:solidFill>
              </a:rPr>
              <a:t>Medical and education</a:t>
            </a:r>
          </a:p>
          <a:p>
            <a:pPr marL="2057400" marR="0" lvl="4" indent="-228600">
              <a:lnSpc>
                <a:spcPct val="90000"/>
              </a:lnSpc>
              <a:spcBef>
                <a:spcPts val="480"/>
              </a:spcBef>
              <a:spcAft>
                <a:spcPts val="480"/>
              </a:spcAft>
              <a:buFont typeface="Arial" panose="020B0604020202020204" pitchFamily="34" charset="0"/>
              <a:buChar char="•"/>
            </a:pPr>
            <a:r>
              <a:rPr lang="en-US" sz="1000" dirty="0">
                <a:solidFill>
                  <a:srgbClr val="FF0000"/>
                </a:solidFill>
              </a:rPr>
              <a:t>Future, highly specialized services</a:t>
            </a:r>
          </a:p>
          <a:p>
            <a:pPr marL="2057400" marR="0" lvl="4" indent="-228600">
              <a:lnSpc>
                <a:spcPct val="90000"/>
              </a:lnSpc>
              <a:spcBef>
                <a:spcPts val="480"/>
              </a:spcBef>
              <a:spcAft>
                <a:spcPts val="480"/>
              </a:spcAft>
              <a:buFont typeface="Arial" panose="020B0604020202020204" pitchFamily="34" charset="0"/>
              <a:buChar char="•"/>
            </a:pPr>
            <a:r>
              <a:rPr lang="en-US" sz="1000" dirty="0">
                <a:solidFill>
                  <a:srgbClr val="FF0000"/>
                </a:solidFill>
              </a:rPr>
              <a:t>Exterior landscaped spaces &amp; Biophilic interiors </a:t>
            </a:r>
          </a:p>
          <a:p>
            <a:pPr marL="2057400" marR="0" lvl="4" indent="-228600">
              <a:lnSpc>
                <a:spcPct val="90000"/>
              </a:lnSpc>
              <a:spcBef>
                <a:spcPts val="480"/>
              </a:spcBef>
              <a:spcAft>
                <a:spcPts val="480"/>
              </a:spcAft>
              <a:buFont typeface="Arial" panose="020B0604020202020204" pitchFamily="34" charset="0"/>
              <a:buChar char="•"/>
            </a:pPr>
            <a:r>
              <a:rPr lang="en-US" sz="1000" dirty="0">
                <a:solidFill>
                  <a:srgbClr val="FF0000"/>
                </a:solidFill>
              </a:rPr>
              <a:t>Focus on Wellness and Preventative Care</a:t>
            </a:r>
          </a:p>
          <a:p>
            <a:pPr marL="2057400" marR="0" lvl="4" indent="-228600">
              <a:lnSpc>
                <a:spcPct val="90000"/>
              </a:lnSpc>
              <a:spcBef>
                <a:spcPts val="480"/>
              </a:spcBef>
              <a:spcAft>
                <a:spcPts val="480"/>
              </a:spcAft>
              <a:buFont typeface="Arial" panose="020B0604020202020204" pitchFamily="34" charset="0"/>
              <a:buChar char="•"/>
            </a:pPr>
            <a:r>
              <a:rPr lang="en-US" sz="1000" dirty="0">
                <a:solidFill>
                  <a:srgbClr val="FF0000"/>
                </a:solidFill>
              </a:rPr>
              <a:t>Holistic, Traditional &amp; Cultural Medicine</a:t>
            </a:r>
          </a:p>
          <a:p>
            <a:pPr marL="2057400" marR="0" lvl="4" indent="-228600">
              <a:lnSpc>
                <a:spcPct val="90000"/>
              </a:lnSpc>
              <a:spcBef>
                <a:spcPts val="480"/>
              </a:spcBef>
              <a:spcAft>
                <a:spcPts val="480"/>
              </a:spcAft>
              <a:buFont typeface="Arial" panose="020B0604020202020204" pitchFamily="34" charset="0"/>
              <a:buChar char="•"/>
            </a:pPr>
            <a:r>
              <a:rPr lang="en-US" sz="1000" dirty="0">
                <a:solidFill>
                  <a:srgbClr val="FF0000"/>
                </a:solidFill>
              </a:rPr>
              <a:t>Body, Mind, Spirit, People, Culture &amp; Environment</a:t>
            </a:r>
          </a:p>
          <a:p>
            <a:pPr marL="2057400" marR="0" lvl="4" indent="-228600">
              <a:lnSpc>
                <a:spcPct val="90000"/>
              </a:lnSpc>
              <a:spcBef>
                <a:spcPts val="480"/>
              </a:spcBef>
              <a:spcAft>
                <a:spcPts val="480"/>
              </a:spcAft>
              <a:buFont typeface="Arial" panose="020B0604020202020204" pitchFamily="34" charset="0"/>
              <a:buChar char="•"/>
            </a:pPr>
            <a:r>
              <a:rPr lang="en-US" sz="1000" dirty="0">
                <a:solidFill>
                  <a:srgbClr val="FF0000"/>
                </a:solidFill>
              </a:rPr>
              <a:t>Nutritional and wellness programs</a:t>
            </a:r>
          </a:p>
          <a:p>
            <a:pPr marL="2057400" marR="0" lvl="4" indent="-228600">
              <a:lnSpc>
                <a:spcPct val="90000"/>
              </a:lnSpc>
              <a:spcBef>
                <a:spcPts val="480"/>
              </a:spcBef>
              <a:spcAft>
                <a:spcPts val="480"/>
              </a:spcAft>
              <a:buFont typeface="Arial" panose="020B0604020202020204" pitchFamily="34" charset="0"/>
              <a:buChar char="•"/>
            </a:pPr>
            <a:r>
              <a:rPr lang="en-US" sz="1000" dirty="0">
                <a:solidFill>
                  <a:srgbClr val="FF0000"/>
                </a:solidFill>
              </a:rPr>
              <a:t>Contemporary facilities and services that focus on current trends in healthcare, ease of use and comfort</a:t>
            </a:r>
          </a:p>
          <a:p>
            <a:pPr marL="2057400" marR="0" lvl="4" indent="-228600">
              <a:lnSpc>
                <a:spcPct val="90000"/>
              </a:lnSpc>
              <a:spcBef>
                <a:spcPts val="480"/>
              </a:spcBef>
              <a:spcAft>
                <a:spcPts val="480"/>
              </a:spcAft>
              <a:buFont typeface="Arial" panose="020B0604020202020204" pitchFamily="34" charset="0"/>
              <a:buChar char="•"/>
            </a:pPr>
            <a:r>
              <a:rPr lang="en-US" sz="1000" dirty="0">
                <a:solidFill>
                  <a:srgbClr val="FF0000"/>
                </a:solidFill>
              </a:rPr>
              <a:t>Convenience spaces for employees, students, and visitors to reduce stress </a:t>
            </a:r>
          </a:p>
        </p:txBody>
      </p:sp>
    </p:spTree>
    <p:extLst>
      <p:ext uri="{BB962C8B-B14F-4D97-AF65-F5344CB8AC3E}">
        <p14:creationId xmlns:p14="http://schemas.microsoft.com/office/powerpoint/2010/main" val="24120571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5811" y="397353"/>
            <a:ext cx="8237132" cy="501098"/>
          </a:xfrm>
        </p:spPr>
        <p:txBody>
          <a:bodyPr/>
          <a:lstStyle/>
          <a:p>
            <a:r>
              <a:rPr lang="en-US" dirty="0"/>
              <a:t>MASTER PLANNING PRESENTATION </a:t>
            </a:r>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sp>
        <p:nvSpPr>
          <p:cNvPr id="3" name="TextBox 2">
            <a:extLst>
              <a:ext uri="{FF2B5EF4-FFF2-40B4-BE49-F238E27FC236}">
                <a16:creationId xmlns:a16="http://schemas.microsoft.com/office/drawing/2014/main" xmlns="" id="{BB376168-5CDD-7970-6789-571A16DD5056}"/>
              </a:ext>
            </a:extLst>
          </p:cNvPr>
          <p:cNvSpPr txBox="1"/>
          <p:nvPr/>
        </p:nvSpPr>
        <p:spPr>
          <a:xfrm>
            <a:off x="2725811" y="713785"/>
            <a:ext cx="6094602" cy="369332"/>
          </a:xfrm>
          <a:prstGeom prst="rect">
            <a:avLst/>
          </a:prstGeom>
          <a:noFill/>
        </p:spPr>
        <p:txBody>
          <a:bodyPr wrap="square">
            <a:spAutoFit/>
          </a:bodyPr>
          <a:lstStyle/>
          <a:p>
            <a:r>
              <a:rPr lang="en-US" dirty="0"/>
              <a:t>BACKGROUND – Goals by District</a:t>
            </a:r>
          </a:p>
        </p:txBody>
      </p:sp>
      <p:sp>
        <p:nvSpPr>
          <p:cNvPr id="5" name="TextBox 4">
            <a:extLst>
              <a:ext uri="{FF2B5EF4-FFF2-40B4-BE49-F238E27FC236}">
                <a16:creationId xmlns:a16="http://schemas.microsoft.com/office/drawing/2014/main" xmlns="" id="{FEC84A09-FD74-D6D5-08CE-4B4FA8998F58}"/>
              </a:ext>
            </a:extLst>
          </p:cNvPr>
          <p:cNvSpPr txBox="1"/>
          <p:nvPr/>
        </p:nvSpPr>
        <p:spPr>
          <a:xfrm>
            <a:off x="749775" y="1617094"/>
            <a:ext cx="6094602" cy="369332"/>
          </a:xfrm>
          <a:prstGeom prst="rect">
            <a:avLst/>
          </a:prstGeom>
          <a:noFill/>
        </p:spPr>
        <p:txBody>
          <a:bodyPr wrap="square">
            <a:spAutoFit/>
          </a:bodyPr>
          <a:lstStyle/>
          <a:p>
            <a:r>
              <a:rPr lang="en-US" dirty="0"/>
              <a:t>COMMERCIAL DISTRICT</a:t>
            </a:r>
          </a:p>
        </p:txBody>
      </p:sp>
      <p:pic>
        <p:nvPicPr>
          <p:cNvPr id="3074" name="Picture 2" descr="AZ Big Media Commercial real estate development in Arizona sees signs of a  new approach - AZ Big Media">
            <a:extLst>
              <a:ext uri="{FF2B5EF4-FFF2-40B4-BE49-F238E27FC236}">
                <a16:creationId xmlns:a16="http://schemas.microsoft.com/office/drawing/2014/main" xmlns="" id="{7527FF68-3C0C-ED2C-95ED-24D7D79C49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5833" y="4840059"/>
            <a:ext cx="3025095" cy="162058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n the Pipeline – Brazos Lakes Mixed-use Development Master Plan - STOA  International Architects, Inc.">
            <a:extLst>
              <a:ext uri="{FF2B5EF4-FFF2-40B4-BE49-F238E27FC236}">
                <a16:creationId xmlns:a16="http://schemas.microsoft.com/office/drawing/2014/main" xmlns="" id="{E69E272C-5A6C-00BB-01B0-AAF550BBE9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9075" y="1432864"/>
            <a:ext cx="5083101" cy="3279420"/>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23 Best Healthy Food Delivery Services in 2022 to Make Meal Prep Painless |  Glamour">
            <a:extLst>
              <a:ext uri="{FF2B5EF4-FFF2-40B4-BE49-F238E27FC236}">
                <a16:creationId xmlns:a16="http://schemas.microsoft.com/office/drawing/2014/main" xmlns="" id="{5A8ED31A-32F6-810E-61BA-5D97295DF75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26148" y="4840060"/>
            <a:ext cx="2836028" cy="1620587"/>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Winning Concepts in Retail Design • Concepts App • Infinite, Flexible  Sketching">
            <a:extLst>
              <a:ext uri="{FF2B5EF4-FFF2-40B4-BE49-F238E27FC236}">
                <a16:creationId xmlns:a16="http://schemas.microsoft.com/office/drawing/2014/main" xmlns="" id="{A83A7C02-82B9-92CA-F6E9-BAC601FD478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4066" y="3878829"/>
            <a:ext cx="4030153" cy="226538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xmlns="" id="{7D31C31F-6400-9578-22C7-735C7833E512}"/>
              </a:ext>
            </a:extLst>
          </p:cNvPr>
          <p:cNvSpPr txBox="1"/>
          <p:nvPr/>
        </p:nvSpPr>
        <p:spPr>
          <a:xfrm>
            <a:off x="-1076771" y="1979471"/>
            <a:ext cx="7434841" cy="1662635"/>
          </a:xfrm>
          <a:prstGeom prst="rect">
            <a:avLst/>
          </a:prstGeom>
          <a:noFill/>
        </p:spPr>
        <p:txBody>
          <a:bodyPr wrap="square">
            <a:spAutoFit/>
          </a:bodyPr>
          <a:lstStyle/>
          <a:p>
            <a:pPr marL="2057400" marR="0" lvl="4" indent="-228600">
              <a:lnSpc>
                <a:spcPct val="107000"/>
              </a:lnSpc>
              <a:spcAft>
                <a:spcPts val="0"/>
              </a:spcAft>
              <a:buSzPts val="1000"/>
              <a:buFont typeface="Arial" panose="020B0604020202020204" pitchFamily="34" charset="0"/>
              <a:buChar char="•"/>
              <a:tabLst>
                <a:tab pos="914400" algn="l"/>
              </a:tabLst>
            </a:pPr>
            <a:r>
              <a:rPr lang="en-US" sz="1200" dirty="0">
                <a:latin typeface="Franklin Gothic Book" panose="020B0503020102020204" pitchFamily="34" charset="0"/>
                <a:cs typeface="Times New Roman" panose="02020603050405020304" pitchFamily="18" charset="0"/>
              </a:rPr>
              <a:t>Provide quick and easy services and conveniences to other districts</a:t>
            </a:r>
          </a:p>
          <a:p>
            <a:pPr marL="2514600" marR="0" lvl="5" indent="-228600">
              <a:lnSpc>
                <a:spcPct val="107000"/>
              </a:lnSpc>
              <a:spcAft>
                <a:spcPts val="0"/>
              </a:spcAft>
              <a:buSzPts val="1000"/>
              <a:buFont typeface="Arial" panose="020B0604020202020204" pitchFamily="34" charset="0"/>
              <a:buChar char="•"/>
              <a:tabLst>
                <a:tab pos="914400" algn="l"/>
              </a:tabLst>
            </a:pPr>
            <a:r>
              <a:rPr lang="en-US" sz="1200" dirty="0">
                <a:latin typeface="Franklin Gothic Book" panose="020B0503020102020204" pitchFamily="34" charset="0"/>
                <a:cs typeface="Times New Roman" panose="02020603050405020304" pitchFamily="18" charset="0"/>
              </a:rPr>
              <a:t>Drycleaning</a:t>
            </a:r>
          </a:p>
          <a:p>
            <a:pPr marL="2514600" marR="0" lvl="5" indent="-228600">
              <a:lnSpc>
                <a:spcPct val="107000"/>
              </a:lnSpc>
              <a:spcAft>
                <a:spcPts val="0"/>
              </a:spcAft>
              <a:buSzPts val="1000"/>
              <a:buFont typeface="Arial" panose="020B0604020202020204" pitchFamily="34" charset="0"/>
              <a:buChar char="•"/>
              <a:tabLst>
                <a:tab pos="914400" algn="l"/>
              </a:tabLst>
            </a:pPr>
            <a:r>
              <a:rPr lang="en-US" sz="1200" dirty="0">
                <a:latin typeface="Franklin Gothic Book" panose="020B0503020102020204" pitchFamily="34" charset="0"/>
                <a:cs typeface="Times New Roman" panose="02020603050405020304" pitchFamily="18" charset="0"/>
              </a:rPr>
              <a:t>Pharmacy</a:t>
            </a:r>
          </a:p>
          <a:p>
            <a:pPr marL="2514600" marR="0" lvl="5" indent="-228600">
              <a:lnSpc>
                <a:spcPct val="107000"/>
              </a:lnSpc>
              <a:spcAft>
                <a:spcPts val="0"/>
              </a:spcAft>
              <a:buSzPts val="1000"/>
              <a:buFont typeface="Arial" panose="020B0604020202020204" pitchFamily="34" charset="0"/>
              <a:buChar char="•"/>
              <a:tabLst>
                <a:tab pos="914400" algn="l"/>
              </a:tabLst>
            </a:pPr>
            <a:r>
              <a:rPr lang="en-US" sz="1200" dirty="0">
                <a:latin typeface="Franklin Gothic Book" panose="020B0503020102020204" pitchFamily="34" charset="0"/>
                <a:cs typeface="Times New Roman" panose="02020603050405020304" pitchFamily="18" charset="0"/>
              </a:rPr>
              <a:t>ATM/Banking</a:t>
            </a:r>
          </a:p>
          <a:p>
            <a:pPr marL="2514600" marR="0" lvl="5" indent="-228600">
              <a:lnSpc>
                <a:spcPct val="107000"/>
              </a:lnSpc>
              <a:spcAft>
                <a:spcPts val="0"/>
              </a:spcAft>
              <a:buSzPts val="1000"/>
              <a:buFont typeface="Arial" panose="020B0604020202020204" pitchFamily="34" charset="0"/>
              <a:buChar char="•"/>
              <a:tabLst>
                <a:tab pos="914400" algn="l"/>
              </a:tabLst>
            </a:pPr>
            <a:r>
              <a:rPr lang="en-US" sz="1200" dirty="0">
                <a:latin typeface="Franklin Gothic Book" panose="020B0503020102020204" pitchFamily="34" charset="0"/>
                <a:cs typeface="Times New Roman" panose="02020603050405020304" pitchFamily="18" charset="0"/>
              </a:rPr>
              <a:t>Nutritious Food</a:t>
            </a:r>
          </a:p>
          <a:p>
            <a:pPr marL="2514600" marR="0" lvl="5" indent="-228600">
              <a:lnSpc>
                <a:spcPct val="107000"/>
              </a:lnSpc>
              <a:spcAft>
                <a:spcPts val="0"/>
              </a:spcAft>
              <a:buSzPts val="1000"/>
              <a:buFont typeface="Arial" panose="020B0604020202020204" pitchFamily="34" charset="0"/>
              <a:buChar char="•"/>
              <a:tabLst>
                <a:tab pos="914400" algn="l"/>
              </a:tabLst>
            </a:pPr>
            <a:r>
              <a:rPr lang="en-US" sz="1200" dirty="0">
                <a:latin typeface="Franklin Gothic Book" panose="020B0503020102020204" pitchFamily="34" charset="0"/>
                <a:cs typeface="Times New Roman" panose="02020603050405020304" pitchFamily="18" charset="0"/>
              </a:rPr>
              <a:t>Coffee Shop </a:t>
            </a:r>
          </a:p>
          <a:p>
            <a:pPr marL="2514600" marR="0" lvl="5" indent="-228600">
              <a:lnSpc>
                <a:spcPct val="107000"/>
              </a:lnSpc>
              <a:spcAft>
                <a:spcPts val="0"/>
              </a:spcAft>
              <a:buSzPts val="1000"/>
              <a:buFont typeface="Arial" panose="020B0604020202020204" pitchFamily="34" charset="0"/>
              <a:buChar char="•"/>
              <a:tabLst>
                <a:tab pos="914400" algn="l"/>
              </a:tabLst>
            </a:pPr>
            <a:r>
              <a:rPr lang="en-US" sz="1200" dirty="0">
                <a:latin typeface="Franklin Gothic Book" panose="020B0503020102020204" pitchFamily="34" charset="0"/>
                <a:cs typeface="Times New Roman" panose="02020603050405020304" pitchFamily="18" charset="0"/>
              </a:rPr>
              <a:t>Gift Shops</a:t>
            </a:r>
          </a:p>
          <a:p>
            <a:pPr marL="2514600" marR="0" lvl="5" indent="-228600">
              <a:lnSpc>
                <a:spcPct val="107000"/>
              </a:lnSpc>
              <a:spcAft>
                <a:spcPts val="0"/>
              </a:spcAft>
              <a:buSzPts val="1000"/>
              <a:buFont typeface="Arial" panose="020B0604020202020204" pitchFamily="34" charset="0"/>
              <a:buChar char="•"/>
              <a:tabLst>
                <a:tab pos="914400" algn="l"/>
              </a:tabLst>
            </a:pPr>
            <a:r>
              <a:rPr lang="en-US" sz="1200" dirty="0">
                <a:latin typeface="Franklin Gothic Book" panose="020B0503020102020204" pitchFamily="34" charset="0"/>
                <a:cs typeface="Times New Roman" panose="02020603050405020304" pitchFamily="18" charset="0"/>
              </a:rPr>
              <a:t>Postal Services</a:t>
            </a:r>
            <a:r>
              <a:rPr lang="en-US" sz="1100" dirty="0">
                <a:solidFill>
                  <a:srgbClr val="4D4D4F"/>
                </a:solidFill>
                <a:effectLst/>
                <a:latin typeface="Garamond" panose="02020404030301010803" pitchFamily="18" charset="0"/>
                <a:ea typeface="Times New Roman" panose="02020603050405020304" pitchFamily="18" charset="0"/>
                <a:cs typeface="Garamond" panose="02020404030301010803" pitchFamily="18" charset="0"/>
              </a:rPr>
              <a:t>	</a:t>
            </a:r>
          </a:p>
        </p:txBody>
      </p:sp>
    </p:spTree>
    <p:extLst>
      <p:ext uri="{BB962C8B-B14F-4D97-AF65-F5344CB8AC3E}">
        <p14:creationId xmlns:p14="http://schemas.microsoft.com/office/powerpoint/2010/main" val="1479383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Diagram&#10;&#10;Description automatically generated">
            <a:extLst>
              <a:ext uri="{FF2B5EF4-FFF2-40B4-BE49-F238E27FC236}">
                <a16:creationId xmlns:a16="http://schemas.microsoft.com/office/drawing/2014/main" xmlns="" id="{8F624A11-8C45-BD4A-A0AD-3943D98C21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5231" y="349214"/>
            <a:ext cx="9227712" cy="7130504"/>
          </a:xfrm>
          <a:prstGeom prst="rect">
            <a:avLst/>
          </a:prstGeom>
        </p:spPr>
      </p:pic>
      <p:sp>
        <p:nvSpPr>
          <p:cNvPr id="2" name="Title 1"/>
          <p:cNvSpPr>
            <a:spLocks noGrp="1"/>
          </p:cNvSpPr>
          <p:nvPr>
            <p:ph type="title"/>
          </p:nvPr>
        </p:nvSpPr>
        <p:spPr>
          <a:xfrm>
            <a:off x="2725811" y="349214"/>
            <a:ext cx="8237132" cy="501098"/>
          </a:xfrm>
        </p:spPr>
        <p:txBody>
          <a:bodyPr/>
          <a:lstStyle/>
          <a:p>
            <a:r>
              <a:rPr lang="en-US" dirty="0"/>
              <a:t>MASTER PLANNING PRESENTATION </a:t>
            </a:r>
          </a:p>
        </p:txBody>
      </p:sp>
      <p:sp>
        <p:nvSpPr>
          <p:cNvPr id="3" name="Content Placeholder 2"/>
          <p:cNvSpPr>
            <a:spLocks noGrp="1"/>
          </p:cNvSpPr>
          <p:nvPr>
            <p:ph idx="1"/>
          </p:nvPr>
        </p:nvSpPr>
        <p:spPr>
          <a:xfrm>
            <a:off x="8117747" y="2752197"/>
            <a:ext cx="3465352" cy="4351338"/>
          </a:xfrm>
        </p:spPr>
        <p:txBody>
          <a:bodyPr/>
          <a:lstStyle/>
          <a:p>
            <a:r>
              <a:rPr lang="en-US" sz="1100" dirty="0"/>
              <a:t>ARCHITECTURE</a:t>
            </a:r>
          </a:p>
          <a:p>
            <a:pPr lvl="1"/>
            <a:r>
              <a:rPr lang="en-US" sz="1100" dirty="0"/>
              <a:t>Individual building </a:t>
            </a:r>
          </a:p>
          <a:p>
            <a:pPr lvl="1"/>
            <a:r>
              <a:rPr lang="en-US" sz="1100" dirty="0"/>
              <a:t>Immediate site</a:t>
            </a:r>
          </a:p>
          <a:p>
            <a:pPr lvl="1"/>
            <a:r>
              <a:rPr lang="en-US" sz="1100" dirty="0"/>
              <a:t>Planning </a:t>
            </a:r>
          </a:p>
          <a:p>
            <a:pPr lvl="1"/>
            <a:r>
              <a:rPr lang="en-US" sz="1100" dirty="0"/>
              <a:t>Neighborhoods, </a:t>
            </a:r>
          </a:p>
          <a:p>
            <a:pPr lvl="1"/>
            <a:r>
              <a:rPr lang="en-US" sz="1100" dirty="0"/>
              <a:t>municipalities</a:t>
            </a:r>
          </a:p>
          <a:p>
            <a:pPr lvl="1"/>
            <a:r>
              <a:rPr lang="en-US" sz="1100" dirty="0"/>
              <a:t>regions </a:t>
            </a:r>
          </a:p>
          <a:p>
            <a:pPr lvl="1"/>
            <a:r>
              <a:rPr lang="en-US" sz="1100" dirty="0"/>
              <a:t>Specialized  </a:t>
            </a:r>
          </a:p>
          <a:p>
            <a:r>
              <a:rPr lang="en-US" sz="1100" dirty="0"/>
              <a:t>WHOLE BUILDING DESIGN</a:t>
            </a:r>
          </a:p>
          <a:p>
            <a:pPr lvl="1"/>
            <a:r>
              <a:rPr lang="en-US" sz="1100" dirty="0"/>
              <a:t>Functional aspects</a:t>
            </a:r>
          </a:p>
          <a:p>
            <a:pPr lvl="1"/>
            <a:r>
              <a:rPr lang="en-US" sz="1100" dirty="0"/>
              <a:t>Site conditions</a:t>
            </a:r>
          </a:p>
          <a:p>
            <a:pPr lvl="1"/>
            <a:r>
              <a:rPr lang="en-US" sz="1100" dirty="0"/>
              <a:t>Natural environment</a:t>
            </a:r>
          </a:p>
          <a:p>
            <a:pPr lvl="1"/>
            <a:r>
              <a:rPr lang="en-US" sz="1100" dirty="0"/>
              <a:t>Quality of life </a:t>
            </a:r>
          </a:p>
          <a:p>
            <a:pPr lvl="1"/>
            <a:r>
              <a:rPr lang="en-US" sz="1100" dirty="0"/>
              <a:t>District relationships</a:t>
            </a:r>
          </a:p>
          <a:p>
            <a:pPr lvl="1"/>
            <a:r>
              <a:rPr lang="en-US" sz="1100" dirty="0"/>
              <a:t>Building relationships</a:t>
            </a:r>
          </a:p>
          <a:p>
            <a:pPr lvl="1"/>
            <a:r>
              <a:rPr lang="en-US" sz="1100" dirty="0"/>
              <a:t>Circulation</a:t>
            </a:r>
          </a:p>
          <a:p>
            <a:pPr lvl="1"/>
            <a:r>
              <a:rPr lang="en-US" sz="1100" dirty="0"/>
              <a:t>Access</a:t>
            </a:r>
          </a:p>
          <a:p>
            <a:endParaRPr lang="en-US" dirty="0"/>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sp>
        <p:nvSpPr>
          <p:cNvPr id="6" name="TextBox 5">
            <a:extLst>
              <a:ext uri="{FF2B5EF4-FFF2-40B4-BE49-F238E27FC236}">
                <a16:creationId xmlns:a16="http://schemas.microsoft.com/office/drawing/2014/main" xmlns="" id="{E51DF9E2-77D2-86E5-ADD4-2D73E8BABE0F}"/>
              </a:ext>
            </a:extLst>
          </p:cNvPr>
          <p:cNvSpPr txBox="1"/>
          <p:nvPr/>
        </p:nvSpPr>
        <p:spPr>
          <a:xfrm>
            <a:off x="2725811" y="665646"/>
            <a:ext cx="6094602" cy="369332"/>
          </a:xfrm>
          <a:prstGeom prst="rect">
            <a:avLst/>
          </a:prstGeom>
          <a:noFill/>
        </p:spPr>
        <p:txBody>
          <a:bodyPr wrap="square">
            <a:spAutoFit/>
          </a:bodyPr>
          <a:lstStyle/>
          <a:p>
            <a:r>
              <a:rPr lang="en-US" dirty="0"/>
              <a:t>PLANNING &amp; PROGRAMMING– Site Planning</a:t>
            </a:r>
          </a:p>
        </p:txBody>
      </p:sp>
    </p:spTree>
    <p:extLst>
      <p:ext uri="{BB962C8B-B14F-4D97-AF65-F5344CB8AC3E}">
        <p14:creationId xmlns:p14="http://schemas.microsoft.com/office/powerpoint/2010/main" val="37624265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5811" y="392612"/>
            <a:ext cx="8237132" cy="511567"/>
          </a:xfrm>
        </p:spPr>
        <p:txBody>
          <a:bodyPr/>
          <a:lstStyle/>
          <a:p>
            <a:r>
              <a:rPr lang="en-US" dirty="0"/>
              <a:t>MASTER PLANNING PRESENTATION </a:t>
            </a:r>
          </a:p>
        </p:txBody>
      </p:sp>
      <p:sp>
        <p:nvSpPr>
          <p:cNvPr id="3" name="Content Placeholder 2"/>
          <p:cNvSpPr>
            <a:spLocks noGrp="1"/>
          </p:cNvSpPr>
          <p:nvPr>
            <p:ph idx="1"/>
          </p:nvPr>
        </p:nvSpPr>
        <p:spPr>
          <a:xfrm>
            <a:off x="802306" y="1825626"/>
            <a:ext cx="3865488" cy="4351338"/>
          </a:xfrm>
        </p:spPr>
        <p:txBody>
          <a:bodyPr>
            <a:normAutofit lnSpcReduction="10000"/>
          </a:bodyPr>
          <a:lstStyle/>
          <a:p>
            <a:pPr>
              <a:lnSpc>
                <a:spcPct val="107000"/>
              </a:lnSpc>
              <a:spcBef>
                <a:spcPts val="0"/>
              </a:spcBef>
              <a:buSzPts val="1000"/>
              <a:tabLst>
                <a:tab pos="914400" algn="l"/>
              </a:tabLst>
            </a:pPr>
            <a:r>
              <a:rPr lang="en-US" sz="1200" dirty="0">
                <a:latin typeface="Franklin Gothic Book" panose="020B0503020102020204" pitchFamily="34" charset="0"/>
                <a:ea typeface="Times New Roman" panose="02020603050405020304" pitchFamily="18" charset="0"/>
                <a:cs typeface="Times New Roman" panose="02020603050405020304" pitchFamily="18" charset="0"/>
              </a:rPr>
              <a:t>FOCUS ON HEALTH &amp; WELLNESS</a:t>
            </a:r>
          </a:p>
          <a:p>
            <a:pPr lvl="1">
              <a:lnSpc>
                <a:spcPct val="107000"/>
              </a:lnSpc>
              <a:spcBef>
                <a:spcPts val="0"/>
              </a:spcBef>
              <a:buSzPts val="1000"/>
              <a:tabLst>
                <a:tab pos="914400" algn="l"/>
              </a:tabLst>
            </a:pPr>
            <a:r>
              <a:rPr lang="en-US" sz="1200" dirty="0">
                <a:latin typeface="Franklin Gothic Book" panose="020B0503020102020204" pitchFamily="34" charset="0"/>
                <a:ea typeface="Times New Roman" panose="02020603050405020304" pitchFamily="18" charset="0"/>
                <a:cs typeface="Times New Roman" panose="02020603050405020304" pitchFamily="18" charset="0"/>
              </a:rPr>
              <a:t>Improving quality of life</a:t>
            </a:r>
          </a:p>
          <a:p>
            <a:pPr lvl="1">
              <a:lnSpc>
                <a:spcPct val="107000"/>
              </a:lnSpc>
              <a:spcBef>
                <a:spcPts val="0"/>
              </a:spcBef>
              <a:buSzPts val="1000"/>
              <a:tabLst>
                <a:tab pos="914400" algn="l"/>
              </a:tabLst>
            </a:pPr>
            <a:r>
              <a:rPr lang="en-US" sz="1200" dirty="0">
                <a:latin typeface="Franklin Gothic Book" panose="020B0503020102020204" pitchFamily="34" charset="0"/>
                <a:ea typeface="Times New Roman" panose="02020603050405020304" pitchFamily="18" charset="0"/>
                <a:cs typeface="Times New Roman" panose="02020603050405020304" pitchFamily="18" charset="0"/>
              </a:rPr>
              <a:t>Providing missing services</a:t>
            </a:r>
          </a:p>
          <a:p>
            <a:pPr marL="457200" lvl="1" indent="0">
              <a:lnSpc>
                <a:spcPct val="107000"/>
              </a:lnSpc>
              <a:spcBef>
                <a:spcPts val="0"/>
              </a:spcBef>
              <a:buSzPts val="1000"/>
              <a:buNone/>
              <a:tabLst>
                <a:tab pos="914400" algn="l"/>
              </a:tabLst>
            </a:pPr>
            <a:endParaRPr lang="en-US" sz="1200" dirty="0">
              <a:latin typeface="Franklin Gothic Book" panose="020B0503020102020204" pitchFamily="34" charset="0"/>
              <a:ea typeface="Times New Roman" panose="02020603050405020304" pitchFamily="18" charset="0"/>
              <a:cs typeface="Times New Roman" panose="02020603050405020304" pitchFamily="18" charset="0"/>
            </a:endParaRPr>
          </a:p>
          <a:p>
            <a:pPr>
              <a:lnSpc>
                <a:spcPct val="107000"/>
              </a:lnSpc>
              <a:spcBef>
                <a:spcPts val="0"/>
              </a:spcBef>
              <a:buSzPts val="1000"/>
              <a:tabLst>
                <a:tab pos="914400" algn="l"/>
              </a:tabLst>
            </a:pPr>
            <a:r>
              <a:rPr lang="en-US" sz="1200" dirty="0">
                <a:effectLst/>
                <a:latin typeface="Franklin Gothic Book" panose="020B0503020102020204" pitchFamily="34" charset="0"/>
                <a:ea typeface="Times New Roman" panose="02020603050405020304" pitchFamily="18" charset="0"/>
                <a:cs typeface="Times New Roman" panose="02020603050405020304" pitchFamily="18" charset="0"/>
              </a:rPr>
              <a:t>OVERALL ORGANIZATION </a:t>
            </a:r>
          </a:p>
          <a:p>
            <a:pPr lvl="1">
              <a:lnSpc>
                <a:spcPct val="107000"/>
              </a:lnSpc>
              <a:spcBef>
                <a:spcPts val="0"/>
              </a:spcBef>
              <a:buSzPts val="1000"/>
              <a:tabLst>
                <a:tab pos="914400" algn="l"/>
              </a:tabLst>
            </a:pPr>
            <a:r>
              <a:rPr lang="en-US" sz="1200" dirty="0">
                <a:latin typeface="Franklin Gothic Book" panose="020B0503020102020204" pitchFamily="34" charset="0"/>
                <a:ea typeface="Times New Roman" panose="02020603050405020304" pitchFamily="18" charset="0"/>
                <a:cs typeface="Times New Roman" panose="02020603050405020304" pitchFamily="18" charset="0"/>
              </a:rPr>
              <a:t>Duffer Ln &amp; Clark Rd – Future extensions</a:t>
            </a:r>
          </a:p>
          <a:p>
            <a:pPr lvl="2">
              <a:lnSpc>
                <a:spcPct val="107000"/>
              </a:lnSpc>
              <a:spcBef>
                <a:spcPts val="0"/>
              </a:spcBef>
              <a:buSzPts val="1000"/>
              <a:tabLst>
                <a:tab pos="914400" algn="l"/>
              </a:tabLst>
            </a:pPr>
            <a:r>
              <a:rPr lang="en-US" sz="1100" dirty="0">
                <a:latin typeface="Franklin Gothic Book" panose="020B0503020102020204" pitchFamily="34" charset="0"/>
                <a:ea typeface="Times New Roman" panose="02020603050405020304" pitchFamily="18" charset="0"/>
                <a:cs typeface="Times New Roman" panose="02020603050405020304" pitchFamily="18" charset="0"/>
              </a:rPr>
              <a:t>Access to site and areas</a:t>
            </a:r>
          </a:p>
          <a:p>
            <a:pPr lvl="1">
              <a:lnSpc>
                <a:spcPct val="107000"/>
              </a:lnSpc>
              <a:spcBef>
                <a:spcPts val="0"/>
              </a:spcBef>
              <a:buSzPts val="1000"/>
              <a:tabLst>
                <a:tab pos="914400" algn="l"/>
              </a:tabLst>
            </a:pPr>
            <a:r>
              <a:rPr lang="en-US" sz="1200" dirty="0">
                <a:effectLst/>
                <a:latin typeface="Franklin Gothic Book" panose="020B0503020102020204" pitchFamily="34" charset="0"/>
                <a:ea typeface="Times New Roman" panose="02020603050405020304" pitchFamily="18" charset="0"/>
                <a:cs typeface="Times New Roman" panose="02020603050405020304" pitchFamily="18" charset="0"/>
              </a:rPr>
              <a:t>Roundabout </a:t>
            </a:r>
            <a:r>
              <a:rPr lang="en-US" sz="1200" dirty="0">
                <a:latin typeface="Franklin Gothic Book" panose="020B0503020102020204" pitchFamily="34" charset="0"/>
                <a:ea typeface="Times New Roman" panose="02020603050405020304" pitchFamily="18" charset="0"/>
                <a:cs typeface="Times New Roman" panose="02020603050405020304" pitchFamily="18" charset="0"/>
              </a:rPr>
              <a:t>– Focal point of the site </a:t>
            </a:r>
          </a:p>
          <a:p>
            <a:pPr lvl="1">
              <a:lnSpc>
                <a:spcPct val="107000"/>
              </a:lnSpc>
              <a:spcBef>
                <a:spcPts val="0"/>
              </a:spcBef>
              <a:buSzPts val="1000"/>
              <a:tabLst>
                <a:tab pos="914400" algn="l"/>
              </a:tabLst>
            </a:pPr>
            <a:r>
              <a:rPr lang="en-US" sz="1200" dirty="0">
                <a:latin typeface="Franklin Gothic Book" panose="020B0503020102020204" pitchFamily="34" charset="0"/>
                <a:ea typeface="Times New Roman" panose="02020603050405020304" pitchFamily="18" charset="0"/>
                <a:cs typeface="Times New Roman" panose="02020603050405020304" pitchFamily="18" charset="0"/>
              </a:rPr>
              <a:t>“Districts”</a:t>
            </a:r>
          </a:p>
          <a:p>
            <a:pPr lvl="2">
              <a:lnSpc>
                <a:spcPct val="107000"/>
              </a:lnSpc>
              <a:spcBef>
                <a:spcPts val="0"/>
              </a:spcBef>
              <a:buSzPts val="1000"/>
              <a:tabLst>
                <a:tab pos="914400" algn="l"/>
              </a:tabLst>
            </a:pPr>
            <a:r>
              <a:rPr lang="en-US" sz="1100" dirty="0">
                <a:latin typeface="Franklin Gothic Book" panose="020B0503020102020204" pitchFamily="34" charset="0"/>
                <a:ea typeface="Times New Roman" panose="02020603050405020304" pitchFamily="18" charset="0"/>
                <a:cs typeface="Times New Roman" panose="02020603050405020304" pitchFamily="18" charset="0"/>
              </a:rPr>
              <a:t>Multigenerational (red)</a:t>
            </a:r>
          </a:p>
          <a:p>
            <a:pPr lvl="2">
              <a:lnSpc>
                <a:spcPct val="107000"/>
              </a:lnSpc>
              <a:spcBef>
                <a:spcPts val="0"/>
              </a:spcBef>
              <a:buSzPts val="1000"/>
              <a:tabLst>
                <a:tab pos="914400" algn="l"/>
              </a:tabLst>
            </a:pPr>
            <a:r>
              <a:rPr lang="en-US" sz="1100" dirty="0">
                <a:latin typeface="Franklin Gothic Book" panose="020B0503020102020204" pitchFamily="34" charset="0"/>
                <a:ea typeface="Times New Roman" panose="02020603050405020304" pitchFamily="18" charset="0"/>
                <a:cs typeface="Times New Roman" panose="02020603050405020304" pitchFamily="18" charset="0"/>
              </a:rPr>
              <a:t>Municipal (orange)</a:t>
            </a:r>
          </a:p>
          <a:p>
            <a:pPr lvl="2">
              <a:lnSpc>
                <a:spcPct val="107000"/>
              </a:lnSpc>
              <a:spcBef>
                <a:spcPts val="0"/>
              </a:spcBef>
              <a:buSzPts val="1000"/>
              <a:tabLst>
                <a:tab pos="914400" algn="l"/>
              </a:tabLst>
            </a:pPr>
            <a:r>
              <a:rPr lang="en-US" sz="1100" dirty="0">
                <a:latin typeface="Franklin Gothic Book" panose="020B0503020102020204" pitchFamily="34" charset="0"/>
                <a:ea typeface="Times New Roman" panose="02020603050405020304" pitchFamily="18" charset="0"/>
                <a:cs typeface="Times New Roman" panose="02020603050405020304" pitchFamily="18" charset="0"/>
              </a:rPr>
              <a:t>Medical &amp; Education (blue)</a:t>
            </a:r>
          </a:p>
          <a:p>
            <a:pPr lvl="2">
              <a:lnSpc>
                <a:spcPct val="107000"/>
              </a:lnSpc>
              <a:spcBef>
                <a:spcPts val="0"/>
              </a:spcBef>
              <a:buSzPts val="1000"/>
              <a:tabLst>
                <a:tab pos="914400" algn="l"/>
              </a:tabLst>
            </a:pPr>
            <a:r>
              <a:rPr lang="en-US" sz="1100" dirty="0">
                <a:latin typeface="Franklin Gothic Book" panose="020B0503020102020204" pitchFamily="34" charset="0"/>
                <a:ea typeface="Times New Roman" panose="02020603050405020304" pitchFamily="18" charset="0"/>
                <a:cs typeface="Times New Roman" panose="02020603050405020304" pitchFamily="18" charset="0"/>
              </a:rPr>
              <a:t>Proposed Commercial (yellow)</a:t>
            </a:r>
          </a:p>
          <a:p>
            <a:pPr lvl="1">
              <a:lnSpc>
                <a:spcPct val="107000"/>
              </a:lnSpc>
              <a:spcBef>
                <a:spcPts val="0"/>
              </a:spcBef>
              <a:buSzPts val="1000"/>
              <a:tabLst>
                <a:tab pos="914400" algn="l"/>
              </a:tabLst>
            </a:pPr>
            <a:r>
              <a:rPr lang="en-US" sz="1200" dirty="0">
                <a:latin typeface="Franklin Gothic Book" panose="020B0503020102020204" pitchFamily="34" charset="0"/>
                <a:ea typeface="Times New Roman" panose="02020603050405020304" pitchFamily="18" charset="0"/>
                <a:cs typeface="Times New Roman" panose="02020603050405020304" pitchFamily="18" charset="0"/>
              </a:rPr>
              <a:t>Site Access </a:t>
            </a:r>
          </a:p>
          <a:p>
            <a:pPr lvl="2">
              <a:lnSpc>
                <a:spcPct val="107000"/>
              </a:lnSpc>
              <a:spcBef>
                <a:spcPts val="0"/>
              </a:spcBef>
              <a:buSzPts val="1000"/>
              <a:tabLst>
                <a:tab pos="914400" algn="l"/>
              </a:tabLst>
            </a:pPr>
            <a:r>
              <a:rPr lang="en-US" sz="1100" dirty="0">
                <a:latin typeface="Franklin Gothic Book" panose="020B0503020102020204" pitchFamily="34" charset="0"/>
                <a:ea typeface="Times New Roman" panose="02020603050405020304" pitchFamily="18" charset="0"/>
                <a:cs typeface="Times New Roman" panose="02020603050405020304" pitchFamily="18" charset="0"/>
              </a:rPr>
              <a:t>Parking Strategies </a:t>
            </a:r>
          </a:p>
          <a:p>
            <a:pPr marL="914400" lvl="2" indent="0">
              <a:lnSpc>
                <a:spcPct val="107000"/>
              </a:lnSpc>
              <a:spcBef>
                <a:spcPts val="0"/>
              </a:spcBef>
              <a:buSzPts val="1000"/>
              <a:buNone/>
              <a:tabLst>
                <a:tab pos="914400" algn="l"/>
              </a:tabLst>
            </a:pPr>
            <a:endParaRPr lang="en-US" sz="1200" dirty="0">
              <a:effectLst/>
              <a:latin typeface="Franklin Gothic Book" panose="020B0503020102020204" pitchFamily="34" charset="0"/>
              <a:ea typeface="Times New Roman" panose="02020603050405020304" pitchFamily="18" charset="0"/>
              <a:cs typeface="Times New Roman" panose="02020603050405020304" pitchFamily="18" charset="0"/>
            </a:endParaRPr>
          </a:p>
          <a:p>
            <a:pPr>
              <a:lnSpc>
                <a:spcPct val="107000"/>
              </a:lnSpc>
              <a:spcBef>
                <a:spcPts val="0"/>
              </a:spcBef>
              <a:buSzPts val="1000"/>
              <a:tabLst>
                <a:tab pos="914400" algn="l"/>
              </a:tabLst>
            </a:pPr>
            <a:r>
              <a:rPr lang="en-US" sz="1200" dirty="0">
                <a:latin typeface="Franklin Gothic Book" panose="020B0503020102020204" pitchFamily="34" charset="0"/>
                <a:ea typeface="Times New Roman" panose="02020603050405020304" pitchFamily="18" charset="0"/>
                <a:cs typeface="Times New Roman" panose="02020603050405020304" pitchFamily="18" charset="0"/>
              </a:rPr>
              <a:t>ACTIVITIES &amp; FEATURES</a:t>
            </a:r>
          </a:p>
          <a:p>
            <a:pPr lvl="1">
              <a:lnSpc>
                <a:spcPct val="107000"/>
              </a:lnSpc>
              <a:spcBef>
                <a:spcPts val="0"/>
              </a:spcBef>
              <a:buSzPts val="1000"/>
              <a:tabLst>
                <a:tab pos="914400" algn="l"/>
              </a:tabLst>
            </a:pPr>
            <a:r>
              <a:rPr lang="en-US" sz="1200" dirty="0">
                <a:latin typeface="Franklin Gothic Book" panose="020B0503020102020204" pitchFamily="34" charset="0"/>
                <a:ea typeface="Times New Roman" panose="02020603050405020304" pitchFamily="18" charset="0"/>
                <a:cs typeface="Times New Roman" panose="02020603050405020304" pitchFamily="18" charset="0"/>
              </a:rPr>
              <a:t>Sport fields &amp; courts</a:t>
            </a:r>
          </a:p>
          <a:p>
            <a:pPr lvl="1">
              <a:lnSpc>
                <a:spcPct val="107000"/>
              </a:lnSpc>
              <a:spcBef>
                <a:spcPts val="0"/>
              </a:spcBef>
              <a:buSzPts val="1000"/>
              <a:tabLst>
                <a:tab pos="914400" algn="l"/>
              </a:tabLst>
            </a:pPr>
            <a:r>
              <a:rPr lang="en-US" sz="1200" dirty="0">
                <a:latin typeface="Franklin Gothic Book" panose="020B0503020102020204" pitchFamily="34" charset="0"/>
                <a:ea typeface="Times New Roman" panose="02020603050405020304" pitchFamily="18" charset="0"/>
                <a:cs typeface="Times New Roman" panose="02020603050405020304" pitchFamily="18" charset="0"/>
              </a:rPr>
              <a:t>Amphitheater</a:t>
            </a:r>
          </a:p>
          <a:p>
            <a:pPr lvl="1">
              <a:lnSpc>
                <a:spcPct val="107000"/>
              </a:lnSpc>
              <a:spcBef>
                <a:spcPts val="0"/>
              </a:spcBef>
              <a:buSzPts val="1000"/>
              <a:tabLst>
                <a:tab pos="914400" algn="l"/>
              </a:tabLst>
            </a:pPr>
            <a:r>
              <a:rPr lang="en-US" sz="1200" dirty="0">
                <a:latin typeface="Franklin Gothic Book" panose="020B0503020102020204" pitchFamily="34" charset="0"/>
                <a:ea typeface="Times New Roman" panose="02020603050405020304" pitchFamily="18" charset="0"/>
                <a:cs typeface="Times New Roman" panose="02020603050405020304" pitchFamily="18" charset="0"/>
              </a:rPr>
              <a:t>Open space &amp; trails</a:t>
            </a:r>
          </a:p>
          <a:p>
            <a:pPr lvl="1">
              <a:lnSpc>
                <a:spcPct val="107000"/>
              </a:lnSpc>
              <a:spcBef>
                <a:spcPts val="0"/>
              </a:spcBef>
              <a:buSzPts val="1000"/>
              <a:tabLst>
                <a:tab pos="914400" algn="l"/>
              </a:tabLst>
            </a:pPr>
            <a:r>
              <a:rPr lang="en-US" sz="1200" dirty="0">
                <a:latin typeface="Franklin Gothic Book" panose="020B0503020102020204" pitchFamily="34" charset="0"/>
                <a:ea typeface="Times New Roman" panose="02020603050405020304" pitchFamily="18" charset="0"/>
                <a:cs typeface="Times New Roman" panose="02020603050405020304" pitchFamily="18" charset="0"/>
              </a:rPr>
              <a:t>Playgrounds</a:t>
            </a:r>
          </a:p>
          <a:p>
            <a:pPr lvl="1">
              <a:lnSpc>
                <a:spcPct val="107000"/>
              </a:lnSpc>
              <a:spcBef>
                <a:spcPts val="0"/>
              </a:spcBef>
              <a:buSzPts val="1000"/>
              <a:tabLst>
                <a:tab pos="914400" algn="l"/>
              </a:tabLst>
            </a:pPr>
            <a:r>
              <a:rPr lang="en-US" sz="1200" dirty="0">
                <a:latin typeface="Franklin Gothic Book" panose="020B0503020102020204" pitchFamily="34" charset="0"/>
                <a:ea typeface="Times New Roman" panose="02020603050405020304" pitchFamily="18" charset="0"/>
                <a:cs typeface="Times New Roman" panose="02020603050405020304" pitchFamily="18" charset="0"/>
              </a:rPr>
              <a:t>Public plazas</a:t>
            </a:r>
          </a:p>
          <a:p>
            <a:pPr lvl="1">
              <a:lnSpc>
                <a:spcPct val="107000"/>
              </a:lnSpc>
              <a:spcBef>
                <a:spcPts val="0"/>
              </a:spcBef>
              <a:buSzPts val="1000"/>
              <a:tabLst>
                <a:tab pos="914400" algn="l"/>
              </a:tabLst>
            </a:pPr>
            <a:r>
              <a:rPr lang="en-US" sz="1200" dirty="0">
                <a:latin typeface="Franklin Gothic Book" panose="020B0503020102020204" pitchFamily="34" charset="0"/>
                <a:ea typeface="Times New Roman" panose="02020603050405020304" pitchFamily="18" charset="0"/>
                <a:cs typeface="Times New Roman" panose="02020603050405020304" pitchFamily="18" charset="0"/>
              </a:rPr>
              <a:t>Landscaped areas</a:t>
            </a:r>
          </a:p>
          <a:p>
            <a:pPr lvl="1">
              <a:lnSpc>
                <a:spcPct val="107000"/>
              </a:lnSpc>
              <a:spcBef>
                <a:spcPts val="0"/>
              </a:spcBef>
              <a:buSzPts val="1000"/>
              <a:tabLst>
                <a:tab pos="914400" algn="l"/>
              </a:tabLst>
            </a:pPr>
            <a:endParaRPr lang="en-US" sz="1200" dirty="0">
              <a:latin typeface="Franklin Gothic Book" panose="020B0503020102020204" pitchFamily="34" charset="0"/>
              <a:ea typeface="Times New Roman" panose="02020603050405020304" pitchFamily="18" charset="0"/>
              <a:cs typeface="Times New Roman" panose="02020603050405020304" pitchFamily="18" charset="0"/>
            </a:endParaRPr>
          </a:p>
          <a:p>
            <a:pPr marL="457200" lvl="1" indent="0">
              <a:lnSpc>
                <a:spcPct val="107000"/>
              </a:lnSpc>
              <a:spcBef>
                <a:spcPts val="0"/>
              </a:spcBef>
              <a:buSzPts val="1000"/>
              <a:buNone/>
              <a:tabLst>
                <a:tab pos="914400" algn="l"/>
              </a:tabLst>
            </a:pPr>
            <a:endParaRPr lang="en-US" sz="1200" dirty="0">
              <a:latin typeface="Franklin Gothic Book" panose="020B0503020102020204" pitchFamily="34" charset="0"/>
              <a:ea typeface="Times New Roman" panose="02020603050405020304" pitchFamily="18" charset="0"/>
              <a:cs typeface="Times New Roman" panose="02020603050405020304" pitchFamily="18" charset="0"/>
            </a:endParaRPr>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pic>
        <p:nvPicPr>
          <p:cNvPr id="5" name="Picture 4" descr="Map&#10;&#10;Description automatically generated">
            <a:extLst>
              <a:ext uri="{FF2B5EF4-FFF2-40B4-BE49-F238E27FC236}">
                <a16:creationId xmlns:a16="http://schemas.microsoft.com/office/drawing/2014/main" xmlns="" id="{E41EAFB6-66FC-F090-8DC0-B68D5A8D9A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34847" y="1302053"/>
            <a:ext cx="7254653" cy="4836434"/>
          </a:xfrm>
          <a:prstGeom prst="rect">
            <a:avLst/>
          </a:prstGeom>
        </p:spPr>
      </p:pic>
      <p:sp>
        <p:nvSpPr>
          <p:cNvPr id="7" name="TextBox 6">
            <a:extLst>
              <a:ext uri="{FF2B5EF4-FFF2-40B4-BE49-F238E27FC236}">
                <a16:creationId xmlns:a16="http://schemas.microsoft.com/office/drawing/2014/main" xmlns="" id="{B2CFB3A8-FBB7-7E2B-0607-5BCB5768E8CE}"/>
              </a:ext>
            </a:extLst>
          </p:cNvPr>
          <p:cNvSpPr txBox="1"/>
          <p:nvPr/>
        </p:nvSpPr>
        <p:spPr>
          <a:xfrm>
            <a:off x="2725811" y="719513"/>
            <a:ext cx="6094602" cy="369332"/>
          </a:xfrm>
          <a:prstGeom prst="rect">
            <a:avLst/>
          </a:prstGeom>
          <a:noFill/>
        </p:spPr>
        <p:txBody>
          <a:bodyPr wrap="square">
            <a:spAutoFit/>
          </a:bodyPr>
          <a:lstStyle/>
          <a:p>
            <a:r>
              <a:rPr lang="en-US" dirty="0"/>
              <a:t>PLANNING &amp; PROGRAMMING– Site Planning</a:t>
            </a:r>
          </a:p>
        </p:txBody>
      </p:sp>
    </p:spTree>
    <p:extLst>
      <p:ext uri="{BB962C8B-B14F-4D97-AF65-F5344CB8AC3E}">
        <p14:creationId xmlns:p14="http://schemas.microsoft.com/office/powerpoint/2010/main" val="1790933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5811" y="357100"/>
            <a:ext cx="8237132" cy="511567"/>
          </a:xfrm>
        </p:spPr>
        <p:txBody>
          <a:bodyPr/>
          <a:lstStyle/>
          <a:p>
            <a:r>
              <a:rPr lang="en-US" dirty="0"/>
              <a:t>MASTER PLANNING PRESENTATION </a:t>
            </a:r>
          </a:p>
        </p:txBody>
      </p:sp>
      <p:sp>
        <p:nvSpPr>
          <p:cNvPr id="3" name="Content Placeholder 2"/>
          <p:cNvSpPr>
            <a:spLocks noGrp="1"/>
          </p:cNvSpPr>
          <p:nvPr>
            <p:ph idx="1"/>
          </p:nvPr>
        </p:nvSpPr>
        <p:spPr>
          <a:xfrm>
            <a:off x="754310" y="1485376"/>
            <a:ext cx="5151539" cy="2494916"/>
          </a:xfrm>
        </p:spPr>
        <p:txBody>
          <a:bodyPr>
            <a:normAutofit/>
          </a:bodyPr>
          <a:lstStyle/>
          <a:p>
            <a:pPr>
              <a:lnSpc>
                <a:spcPct val="107000"/>
              </a:lnSpc>
              <a:spcBef>
                <a:spcPts val="0"/>
              </a:spcBef>
              <a:buSzPts val="1000"/>
              <a:tabLst>
                <a:tab pos="914400" algn="l"/>
              </a:tabLst>
            </a:pPr>
            <a:r>
              <a:rPr lang="en-US" sz="1200" dirty="0">
                <a:latin typeface="Franklin Gothic Book" panose="020B0503020102020204" pitchFamily="34" charset="0"/>
                <a:cs typeface="Times New Roman" panose="02020603050405020304" pitchFamily="18" charset="0"/>
              </a:rPr>
              <a:t>AESTHETICS </a:t>
            </a:r>
          </a:p>
          <a:p>
            <a:pPr lvl="1">
              <a:lnSpc>
                <a:spcPct val="107000"/>
              </a:lnSpc>
              <a:spcBef>
                <a:spcPts val="0"/>
              </a:spcBef>
              <a:buSzPts val="1000"/>
              <a:tabLst>
                <a:tab pos="914400" algn="l"/>
              </a:tabLst>
            </a:pPr>
            <a:r>
              <a:rPr lang="en-US" sz="1200" dirty="0">
                <a:effectLst/>
                <a:latin typeface="Franklin Gothic Book" panose="020B0503020102020204" pitchFamily="34" charset="0"/>
                <a:ea typeface="Times New Roman" panose="02020603050405020304" pitchFamily="18" charset="0"/>
                <a:cs typeface="Times New Roman" panose="02020603050405020304" pitchFamily="18" charset="0"/>
              </a:rPr>
              <a:t>Form and Image </a:t>
            </a:r>
          </a:p>
          <a:p>
            <a:pPr lvl="2">
              <a:lnSpc>
                <a:spcPct val="107000"/>
              </a:lnSpc>
              <a:spcBef>
                <a:spcPts val="0"/>
              </a:spcBef>
              <a:buSzPts val="1000"/>
              <a:tabLst>
                <a:tab pos="914400" algn="l"/>
              </a:tabLst>
            </a:pPr>
            <a:r>
              <a:rPr lang="en-US" sz="1200" dirty="0">
                <a:effectLst/>
                <a:latin typeface="Franklin Gothic Book" panose="020B0503020102020204" pitchFamily="34" charset="0"/>
                <a:ea typeface="Times New Roman" panose="02020603050405020304" pitchFamily="18" charset="0"/>
                <a:cs typeface="Times New Roman" panose="02020603050405020304" pitchFamily="18" charset="0"/>
              </a:rPr>
              <a:t>Creating a Destination in the City of Anthony </a:t>
            </a:r>
          </a:p>
          <a:p>
            <a:pPr lvl="1">
              <a:lnSpc>
                <a:spcPct val="107000"/>
              </a:lnSpc>
              <a:spcBef>
                <a:spcPts val="0"/>
              </a:spcBef>
              <a:buSzPts val="1000"/>
              <a:tabLst>
                <a:tab pos="914400" algn="l"/>
              </a:tabLst>
            </a:pPr>
            <a:r>
              <a:rPr lang="en-US" sz="1200" dirty="0">
                <a:latin typeface="Franklin Gothic Book" panose="020B0503020102020204" pitchFamily="34" charset="0"/>
                <a:ea typeface="Times New Roman" panose="02020603050405020304" pitchFamily="18" charset="0"/>
                <a:cs typeface="Times New Roman" panose="02020603050405020304" pitchFamily="18" charset="0"/>
              </a:rPr>
              <a:t>Branding</a:t>
            </a:r>
          </a:p>
          <a:p>
            <a:pPr lvl="2">
              <a:lnSpc>
                <a:spcPct val="107000"/>
              </a:lnSpc>
              <a:spcBef>
                <a:spcPts val="0"/>
              </a:spcBef>
              <a:buSzPts val="1000"/>
              <a:tabLst>
                <a:tab pos="914400" algn="l"/>
              </a:tabLst>
            </a:pPr>
            <a:r>
              <a:rPr lang="en-US" sz="1200" dirty="0">
                <a:latin typeface="Franklin Gothic Book" panose="020B0503020102020204" pitchFamily="34" charset="0"/>
                <a:ea typeface="Times New Roman" panose="02020603050405020304" pitchFamily="18" charset="0"/>
                <a:cs typeface="Times New Roman" panose="02020603050405020304" pitchFamily="18" charset="0"/>
              </a:rPr>
              <a:t>Developing an Identity for the Dos Lagos site</a:t>
            </a:r>
          </a:p>
          <a:p>
            <a:pPr lvl="2">
              <a:lnSpc>
                <a:spcPct val="107000"/>
              </a:lnSpc>
              <a:spcBef>
                <a:spcPts val="0"/>
              </a:spcBef>
              <a:buSzPts val="1000"/>
              <a:tabLst>
                <a:tab pos="914400" algn="l"/>
              </a:tabLst>
            </a:pPr>
            <a:r>
              <a:rPr lang="en-US" sz="1200" dirty="0">
                <a:latin typeface="Franklin Gothic Book" panose="020B0503020102020204" pitchFamily="34" charset="0"/>
                <a:ea typeface="Times New Roman" panose="02020603050405020304" pitchFamily="18" charset="0"/>
                <a:cs typeface="Times New Roman" panose="02020603050405020304" pitchFamily="18" charset="0"/>
              </a:rPr>
              <a:t>Relationships between the different districts</a:t>
            </a:r>
          </a:p>
          <a:p>
            <a:pPr lvl="2">
              <a:lnSpc>
                <a:spcPct val="107000"/>
              </a:lnSpc>
              <a:spcBef>
                <a:spcPts val="0"/>
              </a:spcBef>
              <a:buSzPts val="1000"/>
              <a:tabLst>
                <a:tab pos="914400" algn="l"/>
              </a:tabLst>
            </a:pPr>
            <a:r>
              <a:rPr lang="en-US" sz="1200" dirty="0">
                <a:latin typeface="Franklin Gothic Book" panose="020B0503020102020204" pitchFamily="34" charset="0"/>
                <a:ea typeface="Times New Roman" panose="02020603050405020304" pitchFamily="18" charset="0"/>
                <a:cs typeface="Times New Roman" panose="02020603050405020304" pitchFamily="18" charset="0"/>
              </a:rPr>
              <a:t>Incorporating landscaping and pedestrian access</a:t>
            </a:r>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pic>
        <p:nvPicPr>
          <p:cNvPr id="7" name="Picture 6" descr="A picture containing outdoor, grass, tree, empty&#10;&#10;Description automatically generated">
            <a:extLst>
              <a:ext uri="{FF2B5EF4-FFF2-40B4-BE49-F238E27FC236}">
                <a16:creationId xmlns:a16="http://schemas.microsoft.com/office/drawing/2014/main" xmlns="" id="{7DE4B8A6-AC25-8695-D486-59FFD2DA69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310" y="3468798"/>
            <a:ext cx="5006640" cy="2705201"/>
          </a:xfrm>
          <a:prstGeom prst="rect">
            <a:avLst/>
          </a:prstGeom>
        </p:spPr>
      </p:pic>
      <p:sp>
        <p:nvSpPr>
          <p:cNvPr id="8" name="TextBox 7">
            <a:extLst>
              <a:ext uri="{FF2B5EF4-FFF2-40B4-BE49-F238E27FC236}">
                <a16:creationId xmlns:a16="http://schemas.microsoft.com/office/drawing/2014/main" xmlns="" id="{4E898156-E9C7-08C5-720E-CE642FBD67BD}"/>
              </a:ext>
            </a:extLst>
          </p:cNvPr>
          <p:cNvSpPr txBox="1"/>
          <p:nvPr/>
        </p:nvSpPr>
        <p:spPr>
          <a:xfrm>
            <a:off x="2738951" y="684001"/>
            <a:ext cx="6094602" cy="369332"/>
          </a:xfrm>
          <a:prstGeom prst="rect">
            <a:avLst/>
          </a:prstGeom>
          <a:noFill/>
        </p:spPr>
        <p:txBody>
          <a:bodyPr wrap="square">
            <a:spAutoFit/>
          </a:bodyPr>
          <a:lstStyle/>
          <a:p>
            <a:r>
              <a:rPr lang="en-US" dirty="0"/>
              <a:t>PLANNING &amp; PROGRAMMING– Site Planning</a:t>
            </a:r>
          </a:p>
        </p:txBody>
      </p:sp>
      <p:pic>
        <p:nvPicPr>
          <p:cNvPr id="4" name="Picture 3" descr="A picture containing outdoor, sky, building, grass&#10;&#10;Description automatically generated">
            <a:extLst>
              <a:ext uri="{FF2B5EF4-FFF2-40B4-BE49-F238E27FC236}">
                <a16:creationId xmlns:a16="http://schemas.microsoft.com/office/drawing/2014/main" xmlns="" id="{69B7A656-A30B-97D4-050E-909F27C908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153" y="1380234"/>
            <a:ext cx="5190966" cy="2919500"/>
          </a:xfrm>
          <a:prstGeom prst="rect">
            <a:avLst/>
          </a:prstGeom>
        </p:spPr>
      </p:pic>
    </p:spTree>
    <p:extLst>
      <p:ext uri="{BB962C8B-B14F-4D97-AF65-F5344CB8AC3E}">
        <p14:creationId xmlns:p14="http://schemas.microsoft.com/office/powerpoint/2010/main" val="3578826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5811" y="370099"/>
            <a:ext cx="8237132" cy="511567"/>
          </a:xfrm>
        </p:spPr>
        <p:txBody>
          <a:bodyPr/>
          <a:lstStyle/>
          <a:p>
            <a:r>
              <a:rPr lang="en-US" dirty="0"/>
              <a:t>MASTER PLANNING PRESENTATION </a:t>
            </a:r>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sp>
        <p:nvSpPr>
          <p:cNvPr id="5" name="Content Placeholder 2">
            <a:extLst>
              <a:ext uri="{FF2B5EF4-FFF2-40B4-BE49-F238E27FC236}">
                <a16:creationId xmlns:a16="http://schemas.microsoft.com/office/drawing/2014/main" xmlns="" id="{2F4EFA5F-6A3F-FB09-C8E3-5F844DBAFCBA}"/>
              </a:ext>
            </a:extLst>
          </p:cNvPr>
          <p:cNvSpPr txBox="1">
            <a:spLocks/>
          </p:cNvSpPr>
          <p:nvPr/>
        </p:nvSpPr>
        <p:spPr>
          <a:xfrm>
            <a:off x="690119" y="1760310"/>
            <a:ext cx="3004583" cy="40578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lang="en-US" sz="1200" dirty="0">
                <a:latin typeface="Franklin Gothic Book" panose="020B0503020102020204" pitchFamily="34" charset="0"/>
                <a:cs typeface="Times New Roman" panose="02020603050405020304" pitchFamily="18" charset="0"/>
              </a:rPr>
              <a:t>TEACHING CLINIC</a:t>
            </a:r>
            <a:endPar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endParaRPr>
          </a:p>
          <a:p>
            <a:pPr marL="685800" marR="0" lvl="1"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Urgent Care </a:t>
            </a:r>
            <a:r>
              <a:rPr kumimoji="0" lang="en-US" sz="1200" b="0" i="1"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(separate project)</a:t>
            </a:r>
          </a:p>
          <a:p>
            <a:pPr marL="685800" marR="0" lvl="1"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endParaRPr kumimoji="0" lang="en-US" sz="1200" b="0" i="1"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endParaRPr>
          </a:p>
          <a:p>
            <a:pPr marL="685800" marR="0" lvl="1"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Primary Care </a:t>
            </a:r>
          </a:p>
          <a:p>
            <a:pPr marL="685800" marR="0" lvl="1"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endPar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endParaRPr>
          </a:p>
          <a:p>
            <a:pPr marL="685800" marR="0" lvl="1"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Diagnostic imaging</a:t>
            </a:r>
          </a:p>
          <a:p>
            <a:pPr marL="685800" marR="0" lvl="1"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endPar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endParaRPr>
          </a:p>
          <a:p>
            <a:pPr marL="685800" marR="0" lvl="1"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Diabetes Clinic</a:t>
            </a:r>
          </a:p>
          <a:p>
            <a:pPr marL="685800" marR="0" lvl="1"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endPar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endParaRPr>
          </a:p>
          <a:p>
            <a:pPr marL="685800" marR="0" lvl="1"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Occupational Health &amp; Speech Therapies 	</a:t>
            </a:r>
          </a:p>
          <a:p>
            <a:pPr marL="685800" marR="0" lvl="1"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endPar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endParaRPr>
          </a:p>
          <a:p>
            <a:pPr marL="685800" marR="0" lvl="1"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Infusion services </a:t>
            </a:r>
          </a:p>
          <a:p>
            <a:pPr marL="685800" marR="0" lvl="1"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endPar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endParaRPr>
          </a:p>
          <a:p>
            <a:pPr marL="685800" marR="0" lvl="1"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Cardiac Rehab</a:t>
            </a:r>
          </a:p>
          <a:p>
            <a:pPr marL="685800" marR="0" lvl="1"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endPar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endParaRPr>
          </a:p>
          <a:p>
            <a:pPr marL="685800" marR="0" lvl="1"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Anticoagulation</a:t>
            </a:r>
          </a:p>
          <a:p>
            <a:pPr marL="685800" marR="0" lvl="1"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endPar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endParaRPr>
          </a:p>
          <a:p>
            <a:pPr marL="685800" marR="0" lvl="1"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Rotating Specialties spaces </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endParaRPr>
          </a:p>
          <a:p>
            <a:pPr marL="914400" marR="0" lvl="2"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endParaRPr>
          </a:p>
          <a:p>
            <a:pPr marL="685800" marR="0" lvl="1"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endPar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xmlns="" id="{EC58BE01-44E2-A80F-ACFC-AACEA7B47903}"/>
              </a:ext>
            </a:extLst>
          </p:cNvPr>
          <p:cNvSpPr txBox="1"/>
          <p:nvPr/>
        </p:nvSpPr>
        <p:spPr>
          <a:xfrm>
            <a:off x="2725811" y="686532"/>
            <a:ext cx="6094602" cy="369332"/>
          </a:xfrm>
          <a:prstGeom prst="rect">
            <a:avLst/>
          </a:prstGeom>
          <a:noFill/>
        </p:spPr>
        <p:txBody>
          <a:bodyPr wrap="square">
            <a:spAutoFit/>
          </a:bodyPr>
          <a:lstStyle/>
          <a:p>
            <a:r>
              <a:rPr lang="en-US" dirty="0"/>
              <a:t>PLANNING &amp; PROGRAMMING– Programming</a:t>
            </a:r>
          </a:p>
        </p:txBody>
      </p:sp>
      <p:pic>
        <p:nvPicPr>
          <p:cNvPr id="10" name="Picture 9" descr="A picture containing indoor, ceiling, floor, lined&#10;&#10;Description automatically generated">
            <a:extLst>
              <a:ext uri="{FF2B5EF4-FFF2-40B4-BE49-F238E27FC236}">
                <a16:creationId xmlns:a16="http://schemas.microsoft.com/office/drawing/2014/main" xmlns="" id="{46447E9E-AA94-9FA4-7C0E-04A3990BF3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0712" y="1760310"/>
            <a:ext cx="6166881" cy="4057808"/>
          </a:xfrm>
          <a:prstGeom prst="rect">
            <a:avLst/>
          </a:prstGeom>
        </p:spPr>
      </p:pic>
    </p:spTree>
    <p:extLst>
      <p:ext uri="{BB962C8B-B14F-4D97-AF65-F5344CB8AC3E}">
        <p14:creationId xmlns:p14="http://schemas.microsoft.com/office/powerpoint/2010/main" val="2962047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5811" y="393601"/>
            <a:ext cx="8237132" cy="511567"/>
          </a:xfrm>
        </p:spPr>
        <p:txBody>
          <a:bodyPr/>
          <a:lstStyle/>
          <a:p>
            <a:r>
              <a:rPr lang="en-US" dirty="0"/>
              <a:t>MASTER PLANNING PRESENTATION </a:t>
            </a:r>
          </a:p>
        </p:txBody>
      </p:sp>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sp>
        <p:nvSpPr>
          <p:cNvPr id="8" name="Content Placeholder 2">
            <a:extLst>
              <a:ext uri="{FF2B5EF4-FFF2-40B4-BE49-F238E27FC236}">
                <a16:creationId xmlns:a16="http://schemas.microsoft.com/office/drawing/2014/main" xmlns="" id="{B5F1D468-A39F-5BE2-78EA-A16BCD5B359F}"/>
              </a:ext>
            </a:extLst>
          </p:cNvPr>
          <p:cNvSpPr txBox="1">
            <a:spLocks/>
          </p:cNvSpPr>
          <p:nvPr/>
        </p:nvSpPr>
        <p:spPr>
          <a:xfrm>
            <a:off x="803705" y="1969873"/>
            <a:ext cx="4366726" cy="44664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EDUCATIONAL PROGRAMS </a:t>
            </a:r>
          </a:p>
          <a:p>
            <a:pPr marL="685800" marR="0" lvl="1"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DACC</a:t>
            </a:r>
          </a:p>
          <a:p>
            <a:pPr marL="1143000" marR="0" lvl="2"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Allied Healthcare Assistant </a:t>
            </a:r>
          </a:p>
          <a:p>
            <a:pPr marL="1143000" marR="0" lvl="2"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Diagnostic Medical Sonography</a:t>
            </a:r>
          </a:p>
          <a:p>
            <a:pPr marL="1143000" marR="0" lvl="2"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Emergency Medical Service/Tech (EMS &amp; EMT)</a:t>
            </a:r>
          </a:p>
          <a:p>
            <a:pPr marL="1143000" marR="0" lvl="2"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Nursing </a:t>
            </a:r>
          </a:p>
          <a:p>
            <a:pPr marL="1143000" marR="0" lvl="2"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Radiologic Technology</a:t>
            </a:r>
          </a:p>
          <a:p>
            <a:pPr marL="1143000" marR="0" lvl="2"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Respiratory Therapy </a:t>
            </a:r>
          </a:p>
          <a:p>
            <a:pPr marL="1143000" marR="0" lvl="2"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General Education</a:t>
            </a:r>
          </a:p>
          <a:p>
            <a:pPr marL="1143000" marR="0" lvl="2"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Common Spaces</a:t>
            </a:r>
          </a:p>
          <a:p>
            <a:pPr marL="685800" marR="0" lvl="1"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endPar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endParaRPr>
          </a:p>
          <a:p>
            <a:pPr marL="685800" marR="0" lvl="1"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GADSEN ISD</a:t>
            </a:r>
          </a:p>
          <a:p>
            <a:pPr marL="1143000" marR="0" lvl="2"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Biomedical Science</a:t>
            </a:r>
          </a:p>
          <a:p>
            <a:pPr marL="1143000" marR="0" lvl="2"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Medical Intervention</a:t>
            </a:r>
          </a:p>
          <a:p>
            <a:pPr marL="1143000" marR="0" lvl="2"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Medical Anatomy, Physiology &amp; Terminology </a:t>
            </a:r>
          </a:p>
          <a:p>
            <a:pPr marL="1143000" marR="0" lvl="2"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Healthcare Sciences &amp; Occupations</a:t>
            </a:r>
          </a:p>
          <a:p>
            <a:pPr marL="1143000" marR="0" lvl="2"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Safety &amp; First Aid </a:t>
            </a:r>
          </a:p>
          <a:p>
            <a:pPr marL="1143000" marR="0" lvl="2"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Electronic Health Records &amp; Management </a:t>
            </a:r>
          </a:p>
          <a:p>
            <a:pPr marL="1143000" marR="0" lvl="2"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Medical Office Procedures &amp; Billing </a:t>
            </a:r>
          </a:p>
          <a:p>
            <a:pPr marL="1143000" marR="0" lvl="2"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Legal &amp; Ethical Healthcare </a:t>
            </a:r>
          </a:p>
          <a:p>
            <a:pPr marL="914400" marR="0" lvl="2"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endParaRPr>
          </a:p>
          <a:p>
            <a:pPr marL="685800" marR="0" lvl="1" indent="-228600" algn="l" defTabSz="914400" rtl="0" eaLnBrk="1" fontAlgn="auto" latinLnBrk="0" hangingPunct="1">
              <a:lnSpc>
                <a:spcPct val="107000"/>
              </a:lnSpc>
              <a:spcBef>
                <a:spcPts val="0"/>
              </a:spcBef>
              <a:spcAft>
                <a:spcPts val="0"/>
              </a:spcAft>
              <a:buClrTx/>
              <a:buSzPts val="1000"/>
              <a:buFont typeface="Arial" panose="020B0604020202020204" pitchFamily="34" charset="0"/>
              <a:buChar char="•"/>
              <a:tabLst>
                <a:tab pos="914400" algn="l"/>
              </a:tabLst>
              <a:defRPr/>
            </a:pPr>
            <a:endPar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xmlns="" id="{EC58BE01-44E2-A80F-ACFC-AACEA7B47903}"/>
              </a:ext>
            </a:extLst>
          </p:cNvPr>
          <p:cNvSpPr txBox="1"/>
          <p:nvPr/>
        </p:nvSpPr>
        <p:spPr>
          <a:xfrm>
            <a:off x="2725811" y="710034"/>
            <a:ext cx="6094602" cy="369332"/>
          </a:xfrm>
          <a:prstGeom prst="rect">
            <a:avLst/>
          </a:prstGeom>
          <a:noFill/>
        </p:spPr>
        <p:txBody>
          <a:bodyPr wrap="square">
            <a:spAutoFit/>
          </a:bodyPr>
          <a:lstStyle/>
          <a:p>
            <a:r>
              <a:rPr lang="en-US" dirty="0"/>
              <a:t>PLANNING &amp; PROGRAMMING– Programming</a:t>
            </a:r>
          </a:p>
        </p:txBody>
      </p:sp>
      <p:pic>
        <p:nvPicPr>
          <p:cNvPr id="3" name="Picture 2" descr="Diagram&#10;&#10;Description automatically generated">
            <a:extLst>
              <a:ext uri="{FF2B5EF4-FFF2-40B4-BE49-F238E27FC236}">
                <a16:creationId xmlns:a16="http://schemas.microsoft.com/office/drawing/2014/main" xmlns="" id="{3931882B-182E-DD2F-A8FE-AC6B4CE32C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14970" y="1395799"/>
            <a:ext cx="6903929" cy="5183468"/>
          </a:xfrm>
          <a:prstGeom prst="rect">
            <a:avLst/>
          </a:prstGeom>
        </p:spPr>
      </p:pic>
      <p:pic>
        <p:nvPicPr>
          <p:cNvPr id="4" name="Picture 3" descr="A picture containing text, indoor, hospital room, room&#10;&#10;Description automatically generated">
            <a:extLst>
              <a:ext uri="{FF2B5EF4-FFF2-40B4-BE49-F238E27FC236}">
                <a16:creationId xmlns:a16="http://schemas.microsoft.com/office/drawing/2014/main" xmlns="" id="{57819419-77A0-3329-A9A9-954890E159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333"/>
          <a:stretch/>
        </p:blipFill>
        <p:spPr>
          <a:xfrm>
            <a:off x="8663520" y="649384"/>
            <a:ext cx="2855379" cy="1794232"/>
          </a:xfrm>
          <a:prstGeom prst="rect">
            <a:avLst/>
          </a:prstGeom>
        </p:spPr>
      </p:pic>
    </p:spTree>
    <p:extLst>
      <p:ext uri="{BB962C8B-B14F-4D97-AF65-F5344CB8AC3E}">
        <p14:creationId xmlns:p14="http://schemas.microsoft.com/office/powerpoint/2010/main" val="19026840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a:extLst>
              <a:ext uri="{FF2B5EF4-FFF2-40B4-BE49-F238E27FC236}">
                <a16:creationId xmlns:a16="http://schemas.microsoft.com/office/drawing/2014/main" xmlns="" id="{C04BA0DC-A697-B313-19FD-AD7BC1704A38}"/>
              </a:ext>
            </a:extLst>
          </p:cNvPr>
          <p:cNvSpPr txBox="1">
            <a:spLocks/>
          </p:cNvSpPr>
          <p:nvPr/>
        </p:nvSpPr>
        <p:spPr>
          <a:xfrm>
            <a:off x="-1" y="421691"/>
            <a:ext cx="2416207" cy="617724"/>
          </a:xfrm>
          <a:prstGeom prst="rect">
            <a:avLst/>
          </a:prstGeom>
          <a:noFill/>
        </p:spPr>
        <p:txBody>
          <a:bodyPr vert="horz" lIns="91440" tIns="45720" rIns="91440" bIns="45720" rtlCol="0">
            <a:normAutofit fontScale="92500" lnSpcReduction="20000"/>
          </a:bodyPr>
          <a:lstStyle>
            <a:lvl1pPr marL="0" indent="0" algn="r" defTabSz="914400" rtl="0" eaLnBrk="1" latinLnBrk="0" hangingPunct="1">
              <a:lnSpc>
                <a:spcPct val="90000"/>
              </a:lnSpc>
              <a:spcBef>
                <a:spcPts val="1000"/>
              </a:spcBef>
              <a:buFont typeface="Arial" panose="020B0604020202020204" pitchFamily="34" charset="0"/>
              <a:buNone/>
              <a:defRPr sz="1800" kern="1200" baseline="0">
                <a:solidFill>
                  <a:srgbClr val="60626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Dos Lagos Master </a:t>
            </a:r>
          </a:p>
          <a:p>
            <a:r>
              <a:rPr lang="en-US"/>
              <a:t>Plan Amendment</a:t>
            </a:r>
            <a:endParaRPr lang="en-US" dirty="0"/>
          </a:p>
        </p:txBody>
      </p:sp>
      <p:sp>
        <p:nvSpPr>
          <p:cNvPr id="7" name="Content Placeholder 2">
            <a:extLst>
              <a:ext uri="{FF2B5EF4-FFF2-40B4-BE49-F238E27FC236}">
                <a16:creationId xmlns:a16="http://schemas.microsoft.com/office/drawing/2014/main" xmlns="" id="{E0402EDD-FB42-17D8-6842-F51DB4192689}"/>
              </a:ext>
            </a:extLst>
          </p:cNvPr>
          <p:cNvSpPr txBox="1">
            <a:spLocks/>
          </p:cNvSpPr>
          <p:nvPr/>
        </p:nvSpPr>
        <p:spPr>
          <a:xfrm>
            <a:off x="331798" y="1273771"/>
            <a:ext cx="4413309" cy="47256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100" dirty="0"/>
          </a:p>
          <a:p>
            <a:pPr marL="0" indent="0">
              <a:buNone/>
            </a:pPr>
            <a:r>
              <a:rPr lang="en-US" sz="1100" dirty="0"/>
              <a:t>Main Access to Dos Lagos Property</a:t>
            </a:r>
          </a:p>
          <a:p>
            <a:r>
              <a:rPr lang="en-US" sz="1100" dirty="0"/>
              <a:t>Duffer Ln.</a:t>
            </a:r>
          </a:p>
          <a:p>
            <a:r>
              <a:rPr lang="en-US" sz="1100" dirty="0"/>
              <a:t>Clark Rd.</a:t>
            </a:r>
          </a:p>
          <a:p>
            <a:pPr marL="0" indent="0">
              <a:buNone/>
            </a:pPr>
            <a:endParaRPr lang="en-US" sz="1100" dirty="0"/>
          </a:p>
          <a:p>
            <a:pPr marL="0" indent="0">
              <a:buNone/>
            </a:pPr>
            <a:endParaRPr lang="en-US" sz="1100" dirty="0"/>
          </a:p>
          <a:p>
            <a:pPr marL="0" indent="0">
              <a:buNone/>
            </a:pPr>
            <a:endParaRPr lang="en-US" sz="1100" dirty="0"/>
          </a:p>
          <a:p>
            <a:pPr marL="0" indent="0">
              <a:buNone/>
            </a:pPr>
            <a:r>
              <a:rPr lang="en-US" sz="1100" dirty="0"/>
              <a:t>NMDOT (State Access Management Manual, NMDOT 2001)</a:t>
            </a:r>
          </a:p>
          <a:p>
            <a:r>
              <a:rPr lang="en-US" sz="1100" dirty="0"/>
              <a:t>Ohara Rd. Principal Arterial</a:t>
            </a:r>
          </a:p>
          <a:p>
            <a:r>
              <a:rPr lang="en-US" sz="1100" dirty="0"/>
              <a:t>Stern Dr. Minor Collector</a:t>
            </a:r>
          </a:p>
          <a:p>
            <a:pPr lvl="1"/>
            <a:endParaRPr lang="en-US" sz="1100" dirty="0"/>
          </a:p>
          <a:p>
            <a:pPr lvl="1"/>
            <a:endParaRPr lang="en-US" sz="1100" dirty="0"/>
          </a:p>
          <a:p>
            <a:pPr lvl="1"/>
            <a:endParaRPr lang="en-US" sz="1100" dirty="0"/>
          </a:p>
        </p:txBody>
      </p:sp>
      <p:pic>
        <p:nvPicPr>
          <p:cNvPr id="9" name="Content Placeholder 8">
            <a:extLst>
              <a:ext uri="{FF2B5EF4-FFF2-40B4-BE49-F238E27FC236}">
                <a16:creationId xmlns:a16="http://schemas.microsoft.com/office/drawing/2014/main" xmlns="" id="{00455E81-BE1D-553E-E1FF-68D2EEBD1B78}"/>
              </a:ext>
            </a:extLst>
          </p:cNvPr>
          <p:cNvPicPr>
            <a:picLocks noGrp="1" noChangeAspect="1"/>
          </p:cNvPicPr>
          <p:nvPr>
            <p:ph idx="1"/>
          </p:nvPr>
        </p:nvPicPr>
        <p:blipFill>
          <a:blip r:embed="rId2"/>
          <a:stretch>
            <a:fillRect/>
          </a:stretch>
        </p:blipFill>
        <p:spPr>
          <a:xfrm>
            <a:off x="6095425" y="730553"/>
            <a:ext cx="6081388" cy="4351338"/>
          </a:xfrm>
        </p:spPr>
      </p:pic>
      <p:graphicFrame>
        <p:nvGraphicFramePr>
          <p:cNvPr id="12" name="Table 11">
            <a:extLst>
              <a:ext uri="{FF2B5EF4-FFF2-40B4-BE49-F238E27FC236}">
                <a16:creationId xmlns:a16="http://schemas.microsoft.com/office/drawing/2014/main" xmlns="" id="{333959BE-C22D-F6F5-401D-7C2AC8B87457}"/>
              </a:ext>
            </a:extLst>
          </p:cNvPr>
          <p:cNvGraphicFramePr>
            <a:graphicFrameLocks noGrp="1"/>
          </p:cNvGraphicFramePr>
          <p:nvPr/>
        </p:nvGraphicFramePr>
        <p:xfrm>
          <a:off x="299415" y="3967795"/>
          <a:ext cx="5524500" cy="1133475"/>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xmlns="" val="3086778353"/>
                    </a:ext>
                  </a:extLst>
                </a:gridCol>
                <a:gridCol w="850900">
                  <a:extLst>
                    <a:ext uri="{9D8B030D-6E8A-4147-A177-3AD203B41FA5}">
                      <a16:colId xmlns:a16="http://schemas.microsoft.com/office/drawing/2014/main" xmlns="" val="1657209099"/>
                    </a:ext>
                  </a:extLst>
                </a:gridCol>
                <a:gridCol w="609600">
                  <a:extLst>
                    <a:ext uri="{9D8B030D-6E8A-4147-A177-3AD203B41FA5}">
                      <a16:colId xmlns:a16="http://schemas.microsoft.com/office/drawing/2014/main" xmlns="" val="356676996"/>
                    </a:ext>
                  </a:extLst>
                </a:gridCol>
                <a:gridCol w="850900">
                  <a:extLst>
                    <a:ext uri="{9D8B030D-6E8A-4147-A177-3AD203B41FA5}">
                      <a16:colId xmlns:a16="http://schemas.microsoft.com/office/drawing/2014/main" xmlns="" val="1421557150"/>
                    </a:ext>
                  </a:extLst>
                </a:gridCol>
                <a:gridCol w="698500">
                  <a:extLst>
                    <a:ext uri="{9D8B030D-6E8A-4147-A177-3AD203B41FA5}">
                      <a16:colId xmlns:a16="http://schemas.microsoft.com/office/drawing/2014/main" xmlns="" val="4260961588"/>
                    </a:ext>
                  </a:extLst>
                </a:gridCol>
                <a:gridCol w="1905000">
                  <a:extLst>
                    <a:ext uri="{9D8B030D-6E8A-4147-A177-3AD203B41FA5}">
                      <a16:colId xmlns:a16="http://schemas.microsoft.com/office/drawing/2014/main" xmlns="" val="3697288797"/>
                    </a:ext>
                  </a:extLst>
                </a:gridCol>
              </a:tblGrid>
              <a:tr h="352425">
                <a:tc>
                  <a:txBody>
                    <a:bodyPr/>
                    <a:lstStyle/>
                    <a:p>
                      <a:pPr algn="l" fontAlgn="b"/>
                      <a:r>
                        <a:rPr lang="en-US" sz="1000" u="none" strike="noStrike">
                          <a:effectLst/>
                        </a:rPr>
                        <a:t> </a:t>
                      </a:r>
                      <a:endParaRPr lang="en-US" sz="1000" b="1" i="0" u="none" strike="noStrike">
                        <a:solidFill>
                          <a:srgbClr val="000000"/>
                        </a:solidFill>
                        <a:effectLst/>
                        <a:latin typeface="Arial" panose="020B0604020202020204" pitchFamily="34" charset="0"/>
                      </a:endParaRPr>
                    </a:p>
                  </a:txBody>
                  <a:tcPr marL="9525" marR="9525" marT="9525" marB="0" anchor="b"/>
                </a:tc>
                <a:tc>
                  <a:txBody>
                    <a:bodyPr/>
                    <a:lstStyle/>
                    <a:p>
                      <a:pPr algn="ctr" fontAlgn="ctr"/>
                      <a:r>
                        <a:rPr lang="en-US" sz="1000" u="none" strike="noStrike">
                          <a:effectLst/>
                        </a:rPr>
                        <a:t>Intersection</a:t>
                      </a:r>
                      <a:endParaRPr lang="en-US" sz="1000" b="1"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000" u="none" strike="noStrike">
                          <a:effectLst/>
                        </a:rPr>
                        <a:t>to</a:t>
                      </a:r>
                      <a:endParaRPr lang="en-US" sz="1000" b="1"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000" u="none" strike="noStrike">
                          <a:effectLst/>
                        </a:rPr>
                        <a:t>Intersection</a:t>
                      </a:r>
                      <a:endParaRPr lang="en-US" sz="1000" b="1"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000" u="none" strike="noStrike" dirty="0">
                          <a:effectLst/>
                        </a:rPr>
                        <a:t>Distance </a:t>
                      </a:r>
                      <a:br>
                        <a:rPr lang="en-US" sz="1000" u="none" strike="noStrike" dirty="0">
                          <a:effectLst/>
                        </a:rPr>
                      </a:br>
                      <a:r>
                        <a:rPr lang="en-US" sz="1000" u="none" strike="noStrike" dirty="0">
                          <a:effectLst/>
                        </a:rPr>
                        <a:t>(feet)</a:t>
                      </a:r>
                      <a:endParaRPr lang="en-US" sz="1000" b="1"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r>
                        <a:rPr lang="en-US" sz="1000" u="none" strike="noStrike">
                          <a:effectLst/>
                        </a:rPr>
                        <a:t>Distance Needed</a:t>
                      </a:r>
                      <a:br>
                        <a:rPr lang="en-US" sz="1000" u="none" strike="noStrike">
                          <a:effectLst/>
                        </a:rPr>
                      </a:br>
                      <a:r>
                        <a:rPr lang="en-US" sz="1000" u="none" strike="noStrike">
                          <a:effectLst/>
                        </a:rPr>
                        <a:t> (feet)</a:t>
                      </a:r>
                      <a:endParaRPr lang="en-US" sz="10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xmlns="" val="1662305312"/>
                  </a:ext>
                </a:extLst>
              </a:tr>
              <a:tr h="190500">
                <a:tc rowSpan="2">
                  <a:txBody>
                    <a:bodyPr/>
                    <a:lstStyle/>
                    <a:p>
                      <a:pPr algn="ctr" fontAlgn="ctr"/>
                      <a:r>
                        <a:rPr lang="en-US" sz="1000" u="none" strike="noStrike">
                          <a:effectLst/>
                        </a:rPr>
                        <a:t>Ohara Rd.</a:t>
                      </a:r>
                      <a:endParaRPr lang="en-US" sz="1000" b="0" i="0" u="none" strike="noStrike">
                        <a:solidFill>
                          <a:srgbClr val="000000"/>
                        </a:solidFill>
                        <a:effectLst/>
                        <a:latin typeface="Arial" panose="020B0604020202020204" pitchFamily="34" charset="0"/>
                      </a:endParaRPr>
                    </a:p>
                  </a:txBody>
                  <a:tcPr marL="9525" marR="9525" marT="9525" marB="0" anchor="ctr"/>
                </a:tc>
                <a:tc>
                  <a:txBody>
                    <a:bodyPr/>
                    <a:lstStyle/>
                    <a:p>
                      <a:pPr algn="l" fontAlgn="b"/>
                      <a:r>
                        <a:rPr lang="en-US" sz="1000" u="none" strike="noStrike">
                          <a:effectLst/>
                        </a:rPr>
                        <a:t>4th Street </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000" u="none" strike="noStrike">
                          <a:effectLst/>
                        </a:rPr>
                        <a:t>Clark Rd.</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000" u="none" strike="noStrike">
                          <a:effectLst/>
                        </a:rPr>
                        <a:t>1629</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000" u="none" strike="noStrike">
                          <a:effectLst/>
                        </a:rPr>
                        <a:t>&gt;1320(unsignalized full access)</a:t>
                      </a:r>
                      <a:endParaRPr lang="en-US" sz="10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4132879688"/>
                  </a:ext>
                </a:extLst>
              </a:tr>
              <a:tr h="200025">
                <a:tc vMerge="1">
                  <a:txBody>
                    <a:bodyPr/>
                    <a:lstStyle/>
                    <a:p>
                      <a:endParaRPr lang="en-US"/>
                    </a:p>
                  </a:txBody>
                  <a:tcPr/>
                </a:tc>
                <a:tc>
                  <a:txBody>
                    <a:bodyPr/>
                    <a:lstStyle/>
                    <a:p>
                      <a:pPr algn="l" fontAlgn="b"/>
                      <a:r>
                        <a:rPr lang="en-US" sz="1000" u="none" strike="noStrike">
                          <a:effectLst/>
                        </a:rPr>
                        <a:t>Clark Rd.</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000" u="none" strike="noStrike">
                          <a:effectLst/>
                        </a:rPr>
                        <a:t>Stern Dr.</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000" u="none" strike="noStrike">
                          <a:effectLst/>
                        </a:rPr>
                        <a:t>2060</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000" u="none" strike="noStrike">
                          <a:effectLst/>
                        </a:rPr>
                        <a:t>&gt;1320(unsignalized full access)</a:t>
                      </a:r>
                      <a:endParaRPr lang="en-US" sz="10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484265640"/>
                  </a:ext>
                </a:extLst>
              </a:tr>
              <a:tr h="190500">
                <a:tc rowSpan="2">
                  <a:txBody>
                    <a:bodyPr/>
                    <a:lstStyle/>
                    <a:p>
                      <a:pPr algn="ctr" fontAlgn="ctr"/>
                      <a:r>
                        <a:rPr lang="en-US" sz="1000" u="none" strike="noStrike">
                          <a:effectLst/>
                        </a:rPr>
                        <a:t>Stern Dr.</a:t>
                      </a:r>
                      <a:endParaRPr lang="en-US" sz="1000" b="0" i="0" u="none" strike="noStrike">
                        <a:solidFill>
                          <a:srgbClr val="000000"/>
                        </a:solidFill>
                        <a:effectLst/>
                        <a:latin typeface="Arial" panose="020B0604020202020204" pitchFamily="34" charset="0"/>
                      </a:endParaRPr>
                    </a:p>
                  </a:txBody>
                  <a:tcPr marL="9525" marR="9525" marT="9525" marB="0" anchor="ctr"/>
                </a:tc>
                <a:tc>
                  <a:txBody>
                    <a:bodyPr/>
                    <a:lstStyle/>
                    <a:p>
                      <a:pPr algn="l" fontAlgn="b"/>
                      <a:r>
                        <a:rPr lang="en-US" sz="1000" u="none" strike="noStrike">
                          <a:effectLst/>
                        </a:rPr>
                        <a:t>Stern Dr.</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000" u="none" strike="noStrike">
                          <a:effectLst/>
                        </a:rPr>
                        <a:t>Duffer Ln.</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000" u="none" strike="noStrike">
                          <a:effectLst/>
                        </a:rPr>
                        <a:t>2274</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000" u="none" strike="noStrike">
                          <a:effectLst/>
                        </a:rPr>
                        <a:t>&gt;660</a:t>
                      </a:r>
                      <a:endParaRPr lang="en-US" sz="10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3729670269"/>
                  </a:ext>
                </a:extLst>
              </a:tr>
              <a:tr h="200025">
                <a:tc vMerge="1">
                  <a:txBody>
                    <a:bodyPr/>
                    <a:lstStyle/>
                    <a:p>
                      <a:endParaRPr lang="en-US"/>
                    </a:p>
                  </a:txBody>
                  <a:tcPr/>
                </a:tc>
                <a:tc>
                  <a:txBody>
                    <a:bodyPr/>
                    <a:lstStyle/>
                    <a:p>
                      <a:pPr algn="l" fontAlgn="b"/>
                      <a:r>
                        <a:rPr lang="en-US" sz="1000" u="none" strike="noStrike">
                          <a:effectLst/>
                        </a:rPr>
                        <a:t>Duffer Ln.</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000" u="none" strike="noStrike">
                          <a:effectLst/>
                        </a:rPr>
                        <a:t>Acosta Rd.</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000" u="none" strike="noStrike">
                          <a:effectLst/>
                        </a:rPr>
                        <a:t>3389</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000" u="none" strike="noStrike" dirty="0">
                          <a:effectLst/>
                        </a:rPr>
                        <a:t>&gt;660</a:t>
                      </a:r>
                      <a:endParaRPr lang="en-US" sz="1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1738529206"/>
                  </a:ext>
                </a:extLst>
              </a:tr>
            </a:tbl>
          </a:graphicData>
        </a:graphic>
      </p:graphicFrame>
      <p:graphicFrame>
        <p:nvGraphicFramePr>
          <p:cNvPr id="13" name="Table 12">
            <a:extLst>
              <a:ext uri="{FF2B5EF4-FFF2-40B4-BE49-F238E27FC236}">
                <a16:creationId xmlns:a16="http://schemas.microsoft.com/office/drawing/2014/main" xmlns="" id="{7D99D2F3-4128-132B-B19D-1A9107022558}"/>
              </a:ext>
            </a:extLst>
          </p:cNvPr>
          <p:cNvGraphicFramePr>
            <a:graphicFrameLocks noGrp="1"/>
          </p:cNvGraphicFramePr>
          <p:nvPr/>
        </p:nvGraphicFramePr>
        <p:xfrm>
          <a:off x="299415" y="5225251"/>
          <a:ext cx="7035801" cy="1291590"/>
        </p:xfrm>
        <a:graphic>
          <a:graphicData uri="http://schemas.openxmlformats.org/drawingml/2006/table">
            <a:tbl>
              <a:tblPr>
                <a:tableStyleId>{5C22544A-7EE6-4342-B048-85BDC9FD1C3A}</a:tableStyleId>
              </a:tblPr>
              <a:tblGrid>
                <a:gridCol w="3813442">
                  <a:extLst>
                    <a:ext uri="{9D8B030D-6E8A-4147-A177-3AD203B41FA5}">
                      <a16:colId xmlns:a16="http://schemas.microsoft.com/office/drawing/2014/main" xmlns="" val="2798587956"/>
                    </a:ext>
                  </a:extLst>
                </a:gridCol>
                <a:gridCol w="610151">
                  <a:extLst>
                    <a:ext uri="{9D8B030D-6E8A-4147-A177-3AD203B41FA5}">
                      <a16:colId xmlns:a16="http://schemas.microsoft.com/office/drawing/2014/main" xmlns="" val="279965834"/>
                    </a:ext>
                  </a:extLst>
                </a:gridCol>
                <a:gridCol w="848491">
                  <a:extLst>
                    <a:ext uri="{9D8B030D-6E8A-4147-A177-3AD203B41FA5}">
                      <a16:colId xmlns:a16="http://schemas.microsoft.com/office/drawing/2014/main" xmlns="" val="2257304010"/>
                    </a:ext>
                  </a:extLst>
                </a:gridCol>
                <a:gridCol w="848491">
                  <a:extLst>
                    <a:ext uri="{9D8B030D-6E8A-4147-A177-3AD203B41FA5}">
                      <a16:colId xmlns:a16="http://schemas.microsoft.com/office/drawing/2014/main" xmlns="" val="2368393786"/>
                    </a:ext>
                  </a:extLst>
                </a:gridCol>
                <a:gridCol w="915226">
                  <a:extLst>
                    <a:ext uri="{9D8B030D-6E8A-4147-A177-3AD203B41FA5}">
                      <a16:colId xmlns:a16="http://schemas.microsoft.com/office/drawing/2014/main" xmlns="" val="3140573647"/>
                    </a:ext>
                  </a:extLst>
                </a:gridCol>
              </a:tblGrid>
              <a:tr h="255270">
                <a:tc rowSpan="2">
                  <a:txBody>
                    <a:bodyPr/>
                    <a:lstStyle/>
                    <a:p>
                      <a:pPr algn="ctr" fontAlgn="ctr"/>
                      <a:r>
                        <a:rPr lang="en-US" sz="1000" u="none" strike="noStrike" dirty="0">
                          <a:effectLst/>
                        </a:rPr>
                        <a:t>Access Category </a:t>
                      </a:r>
                      <a:endParaRPr lang="en-US" sz="1000" b="1" i="0" u="none" strike="noStrike" dirty="0">
                        <a:solidFill>
                          <a:srgbClr val="000000"/>
                        </a:solidFill>
                        <a:effectLst/>
                        <a:latin typeface="Arial" panose="020B0604020202020204" pitchFamily="34" charset="0"/>
                      </a:endParaRPr>
                    </a:p>
                  </a:txBody>
                  <a:tcPr marL="9525" marR="9525" marT="9525" marB="0" anchor="ctr"/>
                </a:tc>
                <a:tc rowSpan="2">
                  <a:txBody>
                    <a:bodyPr/>
                    <a:lstStyle/>
                    <a:p>
                      <a:pPr algn="ctr" fontAlgn="ctr"/>
                      <a:r>
                        <a:rPr lang="en-US" sz="1000" u="none" strike="noStrike">
                          <a:effectLst/>
                        </a:rPr>
                        <a:t>Posted Speed</a:t>
                      </a:r>
                      <a:br>
                        <a:rPr lang="en-US" sz="1000" u="none" strike="noStrike">
                          <a:effectLst/>
                        </a:rPr>
                      </a:br>
                      <a:r>
                        <a:rPr lang="en-US" sz="1000" u="none" strike="noStrike">
                          <a:effectLst/>
                        </a:rPr>
                        <a:t> (mph)</a:t>
                      </a:r>
                      <a:endParaRPr lang="en-US" sz="1000" b="1" i="0" u="none" strike="noStrike">
                        <a:solidFill>
                          <a:srgbClr val="000000"/>
                        </a:solidFill>
                        <a:effectLst/>
                        <a:latin typeface="Arial" panose="020B0604020202020204" pitchFamily="34" charset="0"/>
                      </a:endParaRPr>
                    </a:p>
                  </a:txBody>
                  <a:tcPr marL="9525" marR="9525" marT="9525" marB="0" anchor="ctr"/>
                </a:tc>
                <a:tc gridSpan="3">
                  <a:txBody>
                    <a:bodyPr/>
                    <a:lstStyle/>
                    <a:p>
                      <a:pPr algn="ctr" fontAlgn="ctr"/>
                      <a:r>
                        <a:rPr lang="en-US" sz="1000" u="none" strike="noStrike">
                          <a:effectLst/>
                        </a:rPr>
                        <a:t>Intersection Spacing (feet)</a:t>
                      </a:r>
                      <a:endParaRPr lang="en-US" sz="1000" b="1" i="0" u="none" strike="noStrike">
                        <a:solidFill>
                          <a:srgbClr val="000000"/>
                        </a:solidFill>
                        <a:effectLst/>
                        <a:latin typeface="Arial" panose="020B0604020202020204" pitchFamily="34" charset="0"/>
                      </a:endParaRPr>
                    </a:p>
                  </a:txBody>
                  <a:tcPr marL="9525" marR="9525" marT="9525"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237605396"/>
                  </a:ext>
                </a:extLst>
              </a:tr>
              <a:tr h="255270">
                <a:tc vMerge="1">
                  <a:txBody>
                    <a:bodyPr/>
                    <a:lstStyle/>
                    <a:p>
                      <a:endParaRPr lang="en-US"/>
                    </a:p>
                  </a:txBody>
                  <a:tcPr/>
                </a:tc>
                <a:tc vMerge="1">
                  <a:txBody>
                    <a:bodyPr/>
                    <a:lstStyle/>
                    <a:p>
                      <a:endParaRPr lang="en-US"/>
                    </a:p>
                  </a:txBody>
                  <a:tcPr/>
                </a:tc>
                <a:tc>
                  <a:txBody>
                    <a:bodyPr/>
                    <a:lstStyle/>
                    <a:p>
                      <a:pPr algn="ctr" fontAlgn="ctr"/>
                      <a:r>
                        <a:rPr lang="en-US" sz="1000" u="none" strike="noStrike">
                          <a:effectLst/>
                        </a:rPr>
                        <a:t>Signalized </a:t>
                      </a:r>
                      <a:endParaRPr lang="en-US" sz="1000" b="1" i="0" u="none" strike="noStrike">
                        <a:solidFill>
                          <a:srgbClr val="000000"/>
                        </a:solidFill>
                        <a:effectLst/>
                        <a:latin typeface="Arial" panose="020B0604020202020204" pitchFamily="34" charset="0"/>
                      </a:endParaRPr>
                    </a:p>
                  </a:txBody>
                  <a:tcPr marL="9525" marR="9525" marT="9525" marB="0" anchor="ctr"/>
                </a:tc>
                <a:tc gridSpan="2">
                  <a:txBody>
                    <a:bodyPr/>
                    <a:lstStyle/>
                    <a:p>
                      <a:pPr algn="ctr" fontAlgn="ctr"/>
                      <a:r>
                        <a:rPr lang="en-US" sz="1000" u="none" strike="noStrike">
                          <a:effectLst/>
                        </a:rPr>
                        <a:t>Unsignalized</a:t>
                      </a:r>
                      <a:endParaRPr lang="en-US" sz="1000" b="1" i="0" u="none" strike="noStrike">
                        <a:solidFill>
                          <a:srgbClr val="000000"/>
                        </a:solidFill>
                        <a:effectLst/>
                        <a:latin typeface="Arial" panose="020B0604020202020204" pitchFamily="34" charset="0"/>
                      </a:endParaRPr>
                    </a:p>
                  </a:txBody>
                  <a:tcPr marL="9525" marR="9525" marT="9525" marB="0" anchor="ctr"/>
                </a:tc>
                <a:tc hMerge="1">
                  <a:txBody>
                    <a:bodyPr/>
                    <a:lstStyle/>
                    <a:p>
                      <a:endParaRPr lang="en-US"/>
                    </a:p>
                  </a:txBody>
                  <a:tcPr/>
                </a:tc>
                <a:extLst>
                  <a:ext uri="{0D108BD9-81ED-4DB2-BD59-A6C34878D82A}">
                    <a16:rowId xmlns:a16="http://schemas.microsoft.com/office/drawing/2014/main" xmlns="" val="2091319634"/>
                  </a:ext>
                </a:extLst>
              </a:tr>
              <a:tr h="190500">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000" u="none" strike="noStrike">
                          <a:effectLst/>
                        </a:rPr>
                        <a:t>Full Access</a:t>
                      </a:r>
                      <a:endParaRPr lang="en-US" sz="1000" b="1"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000" u="none" strike="noStrike">
                          <a:effectLst/>
                        </a:rPr>
                        <a:t>Partial Access</a:t>
                      </a:r>
                      <a:endParaRPr lang="en-US" sz="10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xmlns="" val="740225590"/>
                  </a:ext>
                </a:extLst>
              </a:tr>
              <a:tr h="190500">
                <a:tc>
                  <a:txBody>
                    <a:bodyPr/>
                    <a:lstStyle/>
                    <a:p>
                      <a:pPr algn="l" rtl="0" fontAlgn="t"/>
                      <a:r>
                        <a:rPr lang="en-US" sz="1000" u="none" strike="noStrike">
                          <a:effectLst/>
                        </a:rPr>
                        <a:t>Urban Principal Arterial (UPA) (Ohara Rd.)</a:t>
                      </a:r>
                      <a:endParaRPr lang="en-US" sz="1000" b="0" i="0" u="none" strike="noStrike">
                        <a:solidFill>
                          <a:srgbClr val="000000"/>
                        </a:solidFill>
                        <a:effectLst/>
                        <a:latin typeface="Arial" panose="020B0604020202020204" pitchFamily="34" charset="0"/>
                      </a:endParaRPr>
                    </a:p>
                  </a:txBody>
                  <a:tcPr marL="9525" marR="9525" marT="9525" marB="0"/>
                </a:tc>
                <a:tc>
                  <a:txBody>
                    <a:bodyPr/>
                    <a:lstStyle/>
                    <a:p>
                      <a:pPr algn="ctr" fontAlgn="b"/>
                      <a:r>
                        <a:rPr lang="en-US" sz="1000" u="none" strike="noStrike">
                          <a:effectLst/>
                        </a:rPr>
                        <a:t>40</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ctr"/>
                      <a:r>
                        <a:rPr lang="en-US" sz="1000" u="none" strike="noStrike">
                          <a:effectLst/>
                        </a:rPr>
                        <a:t>2640(0.5 mi)</a:t>
                      </a:r>
                      <a:endParaRPr lang="en-US" sz="10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000" u="none" strike="noStrike">
                          <a:effectLst/>
                        </a:rPr>
                        <a:t>1320(0.25 mi)</a:t>
                      </a:r>
                      <a:endParaRPr lang="en-US" sz="10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000" u="none" strike="noStrike">
                          <a:effectLst/>
                        </a:rPr>
                        <a:t>325</a:t>
                      </a:r>
                      <a:endParaRPr lang="en-US" sz="10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xmlns="" val="545612689"/>
                  </a:ext>
                </a:extLst>
              </a:tr>
              <a:tr h="200025">
                <a:tc>
                  <a:txBody>
                    <a:bodyPr/>
                    <a:lstStyle/>
                    <a:p>
                      <a:pPr algn="l" rtl="0" fontAlgn="t"/>
                      <a:r>
                        <a:rPr lang="en-US" sz="1000" u="none" strike="noStrike">
                          <a:effectLst/>
                        </a:rPr>
                        <a:t>Urban Minor Collector (Urban Collector Highways, UCOL) (Stern Dr.)</a:t>
                      </a:r>
                      <a:endParaRPr lang="en-US" sz="1000" b="0" i="0" u="none" strike="noStrike">
                        <a:solidFill>
                          <a:srgbClr val="000000"/>
                        </a:solidFill>
                        <a:effectLst/>
                        <a:latin typeface="Arial" panose="020B0604020202020204" pitchFamily="34" charset="0"/>
                      </a:endParaRPr>
                    </a:p>
                  </a:txBody>
                  <a:tcPr marL="9525" marR="9525" marT="9525" marB="0"/>
                </a:tc>
                <a:tc>
                  <a:txBody>
                    <a:bodyPr/>
                    <a:lstStyle/>
                    <a:p>
                      <a:pPr algn="ctr" fontAlgn="b"/>
                      <a:r>
                        <a:rPr lang="en-US" sz="1000" u="none" strike="noStrike">
                          <a:effectLst/>
                        </a:rPr>
                        <a:t>45</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ctr"/>
                      <a:r>
                        <a:rPr lang="en-US" sz="1000" u="none" strike="noStrike">
                          <a:effectLst/>
                        </a:rPr>
                        <a:t>1743(0.33mi)</a:t>
                      </a:r>
                      <a:endParaRPr lang="en-US" sz="10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000" u="none" strike="noStrike">
                          <a:effectLst/>
                        </a:rPr>
                        <a:t>660</a:t>
                      </a:r>
                      <a:endParaRPr lang="en-US" sz="10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000" u="none" strike="noStrike">
                          <a:effectLst/>
                        </a:rPr>
                        <a:t>350</a:t>
                      </a:r>
                      <a:endParaRPr lang="en-US" sz="10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xmlns="" val="537705104"/>
                  </a:ext>
                </a:extLst>
              </a:tr>
              <a:tr h="200025">
                <a:tc>
                  <a:txBody>
                    <a:bodyPr/>
                    <a:lstStyle/>
                    <a:p>
                      <a:pPr algn="l" fontAlgn="b"/>
                      <a:r>
                        <a:rPr lang="en-US" sz="1000" u="none" strike="noStrike" dirty="0">
                          <a:effectLst/>
                        </a:rPr>
                        <a:t>Urban Collector (Landers Rd.)</a:t>
                      </a:r>
                      <a:endParaRPr lang="en-US" sz="1000" b="0" i="0" u="none" strike="noStrike" dirty="0">
                        <a:solidFill>
                          <a:srgbClr val="000000"/>
                        </a:solidFill>
                        <a:effectLst/>
                        <a:latin typeface="Arial" panose="020B0604020202020204" pitchFamily="34" charset="0"/>
                      </a:endParaRPr>
                    </a:p>
                  </a:txBody>
                  <a:tcPr marL="9525" marR="9525" marT="9525" marB="0" anchor="b">
                    <a:solidFill>
                      <a:schemeClr val="accent1"/>
                    </a:solidFill>
                  </a:tcPr>
                </a:tc>
                <a:tc>
                  <a:txBody>
                    <a:bodyPr/>
                    <a:lstStyle/>
                    <a:p>
                      <a:pPr algn="l" fontAlgn="b"/>
                      <a:r>
                        <a:rPr lang="en-US" sz="1000" u="none" strike="noStrike">
                          <a:effectLst/>
                        </a:rPr>
                        <a:t>&lt;30 mph</a:t>
                      </a:r>
                      <a:endParaRPr lang="en-US" sz="1000" b="0" i="0" u="none" strike="noStrike">
                        <a:solidFill>
                          <a:srgbClr val="000000"/>
                        </a:solidFill>
                        <a:effectLst/>
                        <a:latin typeface="Arial" panose="020B0604020202020204" pitchFamily="34" charset="0"/>
                      </a:endParaRPr>
                    </a:p>
                  </a:txBody>
                  <a:tcPr marL="9525" marR="9525" marT="9525" marB="0" anchor="b">
                    <a:solidFill>
                      <a:schemeClr val="accent1"/>
                    </a:solidFill>
                  </a:tcPr>
                </a:tc>
                <a:tc>
                  <a:txBody>
                    <a:bodyPr/>
                    <a:lstStyle/>
                    <a:p>
                      <a:pPr algn="ctr" fontAlgn="ctr"/>
                      <a:r>
                        <a:rPr lang="en-US" sz="1000" u="none" strike="noStrike">
                          <a:effectLst/>
                        </a:rPr>
                        <a:t>1100(0.2mi)</a:t>
                      </a:r>
                      <a:endParaRPr lang="en-US" sz="1000" b="0" i="0" u="none" strike="noStrike">
                        <a:solidFill>
                          <a:srgbClr val="000000"/>
                        </a:solidFill>
                        <a:effectLst/>
                        <a:latin typeface="Arial" panose="020B0604020202020204" pitchFamily="34" charset="0"/>
                      </a:endParaRPr>
                    </a:p>
                  </a:txBody>
                  <a:tcPr marL="9525" marR="9525" marT="9525" marB="0" anchor="ctr">
                    <a:solidFill>
                      <a:schemeClr val="accent1"/>
                    </a:solidFill>
                  </a:tcPr>
                </a:tc>
                <a:tc>
                  <a:txBody>
                    <a:bodyPr/>
                    <a:lstStyle/>
                    <a:p>
                      <a:pPr algn="ctr" fontAlgn="ctr"/>
                      <a:r>
                        <a:rPr lang="en-US" sz="1000" u="none" strike="noStrike">
                          <a:effectLst/>
                        </a:rPr>
                        <a:t>330</a:t>
                      </a:r>
                      <a:endParaRPr lang="en-US" sz="1000" b="0" i="0" u="none" strike="noStrike">
                        <a:solidFill>
                          <a:srgbClr val="000000"/>
                        </a:solidFill>
                        <a:effectLst/>
                        <a:latin typeface="Arial" panose="020B0604020202020204" pitchFamily="34" charset="0"/>
                      </a:endParaRPr>
                    </a:p>
                  </a:txBody>
                  <a:tcPr marL="9525" marR="9525" marT="9525" marB="0" anchor="ctr">
                    <a:solidFill>
                      <a:schemeClr val="accent1"/>
                    </a:solidFill>
                  </a:tcPr>
                </a:tc>
                <a:tc>
                  <a:txBody>
                    <a:bodyPr/>
                    <a:lstStyle/>
                    <a:p>
                      <a:pPr algn="ctr" fontAlgn="ctr"/>
                      <a:r>
                        <a:rPr lang="en-US" sz="1000" u="none" strike="noStrike" dirty="0">
                          <a:effectLst/>
                        </a:rPr>
                        <a:t>150</a:t>
                      </a:r>
                      <a:endParaRPr lang="en-US" sz="1000" b="0" i="0" u="none" strike="noStrike" dirty="0">
                        <a:solidFill>
                          <a:srgbClr val="000000"/>
                        </a:solidFill>
                        <a:effectLst/>
                        <a:latin typeface="Arial" panose="020B0604020202020204" pitchFamily="34" charset="0"/>
                      </a:endParaRPr>
                    </a:p>
                  </a:txBody>
                  <a:tcPr marL="9525" marR="9525" marT="9525" marB="0" anchor="ctr">
                    <a:solidFill>
                      <a:schemeClr val="accent1"/>
                    </a:solidFill>
                  </a:tcPr>
                </a:tc>
                <a:extLst>
                  <a:ext uri="{0D108BD9-81ED-4DB2-BD59-A6C34878D82A}">
                    <a16:rowId xmlns:a16="http://schemas.microsoft.com/office/drawing/2014/main" xmlns="" val="1004293485"/>
                  </a:ext>
                </a:extLst>
              </a:tr>
            </a:tbl>
          </a:graphicData>
        </a:graphic>
      </p:graphicFrame>
      <p:graphicFrame>
        <p:nvGraphicFramePr>
          <p:cNvPr id="14" name="Table 13">
            <a:extLst>
              <a:ext uri="{FF2B5EF4-FFF2-40B4-BE49-F238E27FC236}">
                <a16:creationId xmlns:a16="http://schemas.microsoft.com/office/drawing/2014/main" xmlns="" id="{972D41A0-F611-0D48-0ADC-D30D4C6025AA}"/>
              </a:ext>
            </a:extLst>
          </p:cNvPr>
          <p:cNvGraphicFramePr>
            <a:graphicFrameLocks noGrp="1"/>
          </p:cNvGraphicFramePr>
          <p:nvPr/>
        </p:nvGraphicFramePr>
        <p:xfrm>
          <a:off x="331798" y="2416746"/>
          <a:ext cx="5626100" cy="733425"/>
        </p:xfrm>
        <a:graphic>
          <a:graphicData uri="http://schemas.openxmlformats.org/drawingml/2006/table">
            <a:tbl>
              <a:tblPr>
                <a:tableStyleId>{5C22544A-7EE6-4342-B048-85BDC9FD1C3A}</a:tableStyleId>
              </a:tblPr>
              <a:tblGrid>
                <a:gridCol w="713972">
                  <a:extLst>
                    <a:ext uri="{9D8B030D-6E8A-4147-A177-3AD203B41FA5}">
                      <a16:colId xmlns:a16="http://schemas.microsoft.com/office/drawing/2014/main" xmlns="" val="455665040"/>
                    </a:ext>
                  </a:extLst>
                </a:gridCol>
                <a:gridCol w="850420">
                  <a:extLst>
                    <a:ext uri="{9D8B030D-6E8A-4147-A177-3AD203B41FA5}">
                      <a16:colId xmlns:a16="http://schemas.microsoft.com/office/drawing/2014/main" xmlns="" val="3033152702"/>
                    </a:ext>
                  </a:extLst>
                </a:gridCol>
                <a:gridCol w="609256">
                  <a:extLst>
                    <a:ext uri="{9D8B030D-6E8A-4147-A177-3AD203B41FA5}">
                      <a16:colId xmlns:a16="http://schemas.microsoft.com/office/drawing/2014/main" xmlns="" val="2236688259"/>
                    </a:ext>
                  </a:extLst>
                </a:gridCol>
                <a:gridCol w="850420">
                  <a:extLst>
                    <a:ext uri="{9D8B030D-6E8A-4147-A177-3AD203B41FA5}">
                      <a16:colId xmlns:a16="http://schemas.microsoft.com/office/drawing/2014/main" xmlns="" val="3180853592"/>
                    </a:ext>
                  </a:extLst>
                </a:gridCol>
                <a:gridCol w="698106">
                  <a:extLst>
                    <a:ext uri="{9D8B030D-6E8A-4147-A177-3AD203B41FA5}">
                      <a16:colId xmlns:a16="http://schemas.microsoft.com/office/drawing/2014/main" xmlns="" val="3039367545"/>
                    </a:ext>
                  </a:extLst>
                </a:gridCol>
                <a:gridCol w="1903926">
                  <a:extLst>
                    <a:ext uri="{9D8B030D-6E8A-4147-A177-3AD203B41FA5}">
                      <a16:colId xmlns:a16="http://schemas.microsoft.com/office/drawing/2014/main" xmlns="" val="3506771989"/>
                    </a:ext>
                  </a:extLst>
                </a:gridCol>
              </a:tblGrid>
              <a:tr h="333375">
                <a:tc>
                  <a:txBody>
                    <a:bodyPr/>
                    <a:lstStyle/>
                    <a:p>
                      <a:pPr algn="l" fontAlgn="b"/>
                      <a:r>
                        <a:rPr lang="en-US" sz="1000" u="none" strike="noStrike" dirty="0">
                          <a:effectLst/>
                        </a:rPr>
                        <a:t> </a:t>
                      </a:r>
                      <a:endParaRPr lang="en-US" sz="1000" b="1"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ctr"/>
                      <a:r>
                        <a:rPr lang="en-US" sz="1000" u="none" strike="noStrike">
                          <a:effectLst/>
                        </a:rPr>
                        <a:t>Intersection</a:t>
                      </a:r>
                      <a:endParaRPr lang="en-US" sz="1000" b="1"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000" u="none" strike="noStrike">
                          <a:effectLst/>
                        </a:rPr>
                        <a:t>to</a:t>
                      </a:r>
                      <a:endParaRPr lang="en-US" sz="1000" b="1"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000" u="none" strike="noStrike">
                          <a:effectLst/>
                        </a:rPr>
                        <a:t>Intersection</a:t>
                      </a:r>
                      <a:endParaRPr lang="en-US" sz="1000" b="1"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000" u="none" strike="noStrike">
                          <a:effectLst/>
                        </a:rPr>
                        <a:t>Distance </a:t>
                      </a:r>
                      <a:br>
                        <a:rPr lang="en-US" sz="1000" u="none" strike="noStrike">
                          <a:effectLst/>
                        </a:rPr>
                      </a:br>
                      <a:r>
                        <a:rPr lang="en-US" sz="1000" u="none" strike="noStrike">
                          <a:effectLst/>
                        </a:rPr>
                        <a:t>(feet)</a:t>
                      </a:r>
                      <a:endParaRPr lang="en-US" sz="1000" b="1"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000" u="none" strike="noStrike">
                          <a:effectLst/>
                        </a:rPr>
                        <a:t>Distance Needed</a:t>
                      </a:r>
                      <a:br>
                        <a:rPr lang="en-US" sz="1000" u="none" strike="noStrike">
                          <a:effectLst/>
                        </a:rPr>
                      </a:br>
                      <a:r>
                        <a:rPr lang="en-US" sz="1000" u="none" strike="noStrike">
                          <a:effectLst/>
                        </a:rPr>
                        <a:t> (feet)</a:t>
                      </a:r>
                      <a:endParaRPr lang="en-US" sz="10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xmlns="" val="3682992633"/>
                  </a:ext>
                </a:extLst>
              </a:tr>
              <a:tr h="200025">
                <a:tc rowSpan="2">
                  <a:txBody>
                    <a:bodyPr/>
                    <a:lstStyle/>
                    <a:p>
                      <a:pPr algn="ctr" fontAlgn="ctr"/>
                      <a:r>
                        <a:rPr lang="en-US" sz="1000" u="none" strike="noStrike">
                          <a:effectLst/>
                        </a:rPr>
                        <a:t>Landers Rd.</a:t>
                      </a:r>
                      <a:endParaRPr lang="en-US" sz="1000" b="0" i="0" u="none" strike="noStrike">
                        <a:solidFill>
                          <a:srgbClr val="000000"/>
                        </a:solidFill>
                        <a:effectLst/>
                        <a:latin typeface="Arial" panose="020B0604020202020204" pitchFamily="34" charset="0"/>
                      </a:endParaRPr>
                    </a:p>
                  </a:txBody>
                  <a:tcPr marL="9525" marR="9525" marT="9525" marB="0" anchor="ctr"/>
                </a:tc>
                <a:tc>
                  <a:txBody>
                    <a:bodyPr/>
                    <a:lstStyle/>
                    <a:p>
                      <a:pPr algn="l" fontAlgn="b"/>
                      <a:r>
                        <a:rPr lang="en-US" sz="1000" u="none" strike="noStrike">
                          <a:effectLst/>
                        </a:rPr>
                        <a:t>4th Street </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000" u="none" strike="noStrike">
                          <a:effectLst/>
                        </a:rPr>
                        <a:t>Clark Rd.</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000" u="none" strike="noStrike">
                          <a:effectLst/>
                        </a:rPr>
                        <a:t>700</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000" u="none" strike="noStrike">
                          <a:effectLst/>
                        </a:rPr>
                        <a:t>&gt;300(unsignalized full access)</a:t>
                      </a:r>
                      <a:endParaRPr lang="en-US" sz="10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4208631089"/>
                  </a:ext>
                </a:extLst>
              </a:tr>
              <a:tr h="200025">
                <a:tc vMerge="1">
                  <a:txBody>
                    <a:bodyPr/>
                    <a:lstStyle/>
                    <a:p>
                      <a:endParaRPr lang="en-US"/>
                    </a:p>
                  </a:txBody>
                  <a:tcPr/>
                </a:tc>
                <a:tc>
                  <a:txBody>
                    <a:bodyPr/>
                    <a:lstStyle/>
                    <a:p>
                      <a:pPr algn="l" fontAlgn="b"/>
                      <a:r>
                        <a:rPr lang="en-US" sz="1000" u="none" strike="noStrike">
                          <a:effectLst/>
                        </a:rPr>
                        <a:t>Clark Rd.</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000" u="none" strike="noStrike">
                          <a:effectLst/>
                        </a:rPr>
                        <a:t>Sita Way</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000" u="none" strike="noStrike">
                          <a:effectLst/>
                        </a:rPr>
                        <a:t>600</a:t>
                      </a:r>
                      <a:endParaRPr lang="en-US" sz="10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000" u="none" strike="noStrike" dirty="0">
                          <a:effectLst/>
                        </a:rPr>
                        <a:t>&gt;300(unsignalized full access)</a:t>
                      </a:r>
                      <a:endParaRPr lang="en-US" sz="1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4263490876"/>
                  </a:ext>
                </a:extLst>
              </a:tr>
            </a:tbl>
          </a:graphicData>
        </a:graphic>
      </p:graphicFrame>
      <p:sp>
        <p:nvSpPr>
          <p:cNvPr id="15" name="Content Placeholder 2">
            <a:extLst>
              <a:ext uri="{FF2B5EF4-FFF2-40B4-BE49-F238E27FC236}">
                <a16:creationId xmlns:a16="http://schemas.microsoft.com/office/drawing/2014/main" xmlns="" id="{B1A3D119-2872-7401-F37D-B5880376124A}"/>
              </a:ext>
            </a:extLst>
          </p:cNvPr>
          <p:cNvSpPr txBox="1">
            <a:spLocks/>
          </p:cNvSpPr>
          <p:nvPr/>
        </p:nvSpPr>
        <p:spPr>
          <a:xfrm>
            <a:off x="7363636" y="5342697"/>
            <a:ext cx="4355784" cy="9993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sz="1100" dirty="0"/>
              <a:t>The access roadway traveling north connecting to NM 404 (Ohara Road) and Duffer Ln connecting to Stern Dr. was not assessed at this time since the property currently is not owned nor maintained by the City of Anthony, New Mexico.</a:t>
            </a:r>
          </a:p>
          <a:p>
            <a:pPr marL="457200" lvl="1" indent="0">
              <a:buNone/>
            </a:pPr>
            <a:endParaRPr lang="en-US" sz="1100" dirty="0"/>
          </a:p>
          <a:p>
            <a:pPr lvl="1"/>
            <a:endParaRPr lang="en-US" sz="1100" dirty="0"/>
          </a:p>
          <a:p>
            <a:pPr lvl="1"/>
            <a:endParaRPr lang="en-US" sz="1100" dirty="0"/>
          </a:p>
        </p:txBody>
      </p:sp>
      <p:sp>
        <p:nvSpPr>
          <p:cNvPr id="3" name="Title 1">
            <a:extLst>
              <a:ext uri="{FF2B5EF4-FFF2-40B4-BE49-F238E27FC236}">
                <a16:creationId xmlns:a16="http://schemas.microsoft.com/office/drawing/2014/main" xmlns="" id="{EF9E31F2-13D0-C43E-658D-3651DF841AE8}"/>
              </a:ext>
            </a:extLst>
          </p:cNvPr>
          <p:cNvSpPr txBox="1">
            <a:spLocks/>
          </p:cNvSpPr>
          <p:nvPr/>
        </p:nvSpPr>
        <p:spPr>
          <a:xfrm>
            <a:off x="2687716" y="357464"/>
            <a:ext cx="8237132" cy="5010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600" kern="1200" baseline="0">
                <a:solidFill>
                  <a:schemeClr val="accent1"/>
                </a:solidFill>
                <a:latin typeface="+mj-lt"/>
                <a:ea typeface="+mj-ea"/>
                <a:cs typeface="+mj-cs"/>
              </a:defRPr>
            </a:lvl1pPr>
          </a:lstStyle>
          <a:p>
            <a:r>
              <a:rPr lang="en-US" dirty="0"/>
              <a:t>MASTER PLANNING PRESENTATION </a:t>
            </a:r>
          </a:p>
        </p:txBody>
      </p:sp>
      <p:sp>
        <p:nvSpPr>
          <p:cNvPr id="4" name="TextBox 3">
            <a:extLst>
              <a:ext uri="{FF2B5EF4-FFF2-40B4-BE49-F238E27FC236}">
                <a16:creationId xmlns:a16="http://schemas.microsoft.com/office/drawing/2014/main" xmlns="" id="{973B695A-7DDB-647A-0903-D78A5C719987}"/>
              </a:ext>
            </a:extLst>
          </p:cNvPr>
          <p:cNvSpPr txBox="1"/>
          <p:nvPr/>
        </p:nvSpPr>
        <p:spPr>
          <a:xfrm>
            <a:off x="2687716" y="712599"/>
            <a:ext cx="6094602" cy="369332"/>
          </a:xfrm>
          <a:prstGeom prst="rect">
            <a:avLst/>
          </a:prstGeom>
          <a:noFill/>
        </p:spPr>
        <p:txBody>
          <a:bodyPr wrap="square">
            <a:spAutoFit/>
          </a:bodyPr>
          <a:lstStyle/>
          <a:p>
            <a:r>
              <a:rPr lang="en-US" dirty="0"/>
              <a:t>INFRASTRUCTURE– Access</a:t>
            </a:r>
          </a:p>
        </p:txBody>
      </p:sp>
    </p:spTree>
    <p:extLst>
      <p:ext uri="{BB962C8B-B14F-4D97-AF65-F5344CB8AC3E}">
        <p14:creationId xmlns:p14="http://schemas.microsoft.com/office/powerpoint/2010/main" val="28304312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xmlns="" id="{CF9D204E-D8C5-FD0A-BA1A-B17EFB05DD6D}"/>
              </a:ext>
            </a:extLst>
          </p:cNvPr>
          <p:cNvPicPr>
            <a:picLocks noChangeAspect="1"/>
          </p:cNvPicPr>
          <p:nvPr/>
        </p:nvPicPr>
        <p:blipFill>
          <a:blip r:embed="rId2"/>
          <a:stretch>
            <a:fillRect/>
          </a:stretch>
        </p:blipFill>
        <p:spPr>
          <a:xfrm>
            <a:off x="364221" y="3479271"/>
            <a:ext cx="9257951" cy="2494503"/>
          </a:xfrm>
          <a:prstGeom prst="rect">
            <a:avLst/>
          </a:prstGeom>
        </p:spPr>
      </p:pic>
      <p:sp>
        <p:nvSpPr>
          <p:cNvPr id="5" name="Text Placeholder 8">
            <a:extLst>
              <a:ext uri="{FF2B5EF4-FFF2-40B4-BE49-F238E27FC236}">
                <a16:creationId xmlns:a16="http://schemas.microsoft.com/office/drawing/2014/main" xmlns="" id="{C04BA0DC-A697-B313-19FD-AD7BC1704A38}"/>
              </a:ext>
            </a:extLst>
          </p:cNvPr>
          <p:cNvSpPr txBox="1">
            <a:spLocks/>
          </p:cNvSpPr>
          <p:nvPr/>
        </p:nvSpPr>
        <p:spPr>
          <a:xfrm>
            <a:off x="-1" y="421691"/>
            <a:ext cx="2416207" cy="617724"/>
          </a:xfrm>
          <a:prstGeom prst="rect">
            <a:avLst/>
          </a:prstGeom>
          <a:noFill/>
        </p:spPr>
        <p:txBody>
          <a:bodyPr vert="horz" lIns="91440" tIns="45720" rIns="91440" bIns="45720" rtlCol="0">
            <a:normAutofit fontScale="92500" lnSpcReduction="20000"/>
          </a:bodyPr>
          <a:lstStyle>
            <a:lvl1pPr marL="0" indent="0" algn="r" defTabSz="914400" rtl="0" eaLnBrk="1" latinLnBrk="0" hangingPunct="1">
              <a:lnSpc>
                <a:spcPct val="90000"/>
              </a:lnSpc>
              <a:spcBef>
                <a:spcPts val="1000"/>
              </a:spcBef>
              <a:buFont typeface="Arial" panose="020B0604020202020204" pitchFamily="34" charset="0"/>
              <a:buNone/>
              <a:defRPr sz="1800" kern="1200" baseline="0">
                <a:solidFill>
                  <a:srgbClr val="60626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Dos Lagos Master </a:t>
            </a:r>
          </a:p>
          <a:p>
            <a:r>
              <a:rPr lang="en-US"/>
              <a:t>Plan Amendment</a:t>
            </a:r>
            <a:endParaRPr lang="en-US" dirty="0"/>
          </a:p>
        </p:txBody>
      </p:sp>
      <p:sp>
        <p:nvSpPr>
          <p:cNvPr id="7" name="Content Placeholder 2">
            <a:extLst>
              <a:ext uri="{FF2B5EF4-FFF2-40B4-BE49-F238E27FC236}">
                <a16:creationId xmlns:a16="http://schemas.microsoft.com/office/drawing/2014/main" xmlns="" id="{E0402EDD-FB42-17D8-6842-F51DB4192689}"/>
              </a:ext>
            </a:extLst>
          </p:cNvPr>
          <p:cNvSpPr txBox="1">
            <a:spLocks/>
          </p:cNvSpPr>
          <p:nvPr/>
        </p:nvSpPr>
        <p:spPr>
          <a:xfrm>
            <a:off x="297976" y="1224795"/>
            <a:ext cx="9013804" cy="20301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100" dirty="0"/>
          </a:p>
          <a:p>
            <a:pPr marL="0" indent="0">
              <a:spcBef>
                <a:spcPts val="0"/>
              </a:spcBef>
              <a:buNone/>
            </a:pPr>
            <a:r>
              <a:rPr lang="en-US" sz="1100" dirty="0"/>
              <a:t>Duffer Lane is an existing  and Currently the only entrance to Dos Lagos Property</a:t>
            </a:r>
          </a:p>
          <a:p>
            <a:pPr marL="0" indent="0">
              <a:spcBef>
                <a:spcPts val="0"/>
              </a:spcBef>
              <a:buNone/>
            </a:pPr>
            <a:r>
              <a:rPr lang="en-US" sz="1100" dirty="0"/>
              <a:t>Improvements to Duffer lane is currently under 95% design</a:t>
            </a:r>
          </a:p>
          <a:p>
            <a:pPr marL="0" indent="0">
              <a:spcBef>
                <a:spcPts val="0"/>
              </a:spcBef>
              <a:buNone/>
            </a:pPr>
            <a:r>
              <a:rPr lang="en-US" sz="1100" dirty="0"/>
              <a:t>Improvements include:</a:t>
            </a:r>
          </a:p>
          <a:p>
            <a:pPr>
              <a:spcBef>
                <a:spcPts val="0"/>
              </a:spcBef>
            </a:pPr>
            <a:r>
              <a:rPr lang="en-US" sz="1100" dirty="0"/>
              <a:t>two 12-ft driving lanes with concrete laydown curbs on each side,</a:t>
            </a:r>
          </a:p>
          <a:p>
            <a:pPr>
              <a:spcBef>
                <a:spcPts val="0"/>
              </a:spcBef>
            </a:pPr>
            <a:r>
              <a:rPr lang="en-US" sz="1100" dirty="0"/>
              <a:t>A proposed swale,</a:t>
            </a:r>
          </a:p>
          <a:p>
            <a:pPr>
              <a:spcBef>
                <a:spcPts val="0"/>
              </a:spcBef>
            </a:pPr>
            <a:r>
              <a:rPr lang="en-US" sz="1100" dirty="0"/>
              <a:t>A 10-ft multi-use path </a:t>
            </a:r>
          </a:p>
          <a:p>
            <a:pPr>
              <a:spcBef>
                <a:spcPts val="0"/>
              </a:spcBef>
            </a:pPr>
            <a:r>
              <a:rPr lang="en-US" sz="1100" dirty="0"/>
              <a:t>A 5’ wide sidewalk</a:t>
            </a:r>
          </a:p>
          <a:p>
            <a:pPr>
              <a:spcBef>
                <a:spcPts val="0"/>
              </a:spcBef>
            </a:pPr>
            <a:r>
              <a:rPr lang="en-US" sz="1100" dirty="0"/>
              <a:t>Roundabout located at the intersection of Clark Rd and Duffer Lane, making Clark Road a main internal road</a:t>
            </a:r>
          </a:p>
          <a:p>
            <a:pPr lvl="1">
              <a:spcBef>
                <a:spcPts val="0"/>
              </a:spcBef>
            </a:pPr>
            <a:r>
              <a:rPr lang="en-US" sz="1100" dirty="0"/>
              <a:t>due to its slower speed, the roundabout will make it safer for pedestrians and cyclists</a:t>
            </a:r>
          </a:p>
          <a:p>
            <a:pPr lvl="1">
              <a:spcBef>
                <a:spcPts val="0"/>
              </a:spcBef>
            </a:pPr>
            <a:endParaRPr lang="en-US" sz="1100" dirty="0"/>
          </a:p>
          <a:p>
            <a:pPr marL="0" indent="0">
              <a:spcBef>
                <a:spcPts val="0"/>
              </a:spcBef>
              <a:buNone/>
            </a:pPr>
            <a:endParaRPr lang="en-US" sz="1100" dirty="0"/>
          </a:p>
        </p:txBody>
      </p:sp>
      <p:sp>
        <p:nvSpPr>
          <p:cNvPr id="8" name="Title 1">
            <a:extLst>
              <a:ext uri="{FF2B5EF4-FFF2-40B4-BE49-F238E27FC236}">
                <a16:creationId xmlns:a16="http://schemas.microsoft.com/office/drawing/2014/main" xmlns="" id="{02266001-1E47-54E6-F6C4-7B833871B402}"/>
              </a:ext>
            </a:extLst>
          </p:cNvPr>
          <p:cNvSpPr txBox="1">
            <a:spLocks/>
          </p:cNvSpPr>
          <p:nvPr/>
        </p:nvSpPr>
        <p:spPr>
          <a:xfrm>
            <a:off x="2687716" y="279360"/>
            <a:ext cx="8237132" cy="5010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600" kern="1200" baseline="0">
                <a:solidFill>
                  <a:schemeClr val="accent1"/>
                </a:solidFill>
                <a:latin typeface="+mj-lt"/>
                <a:ea typeface="+mj-ea"/>
                <a:cs typeface="+mj-cs"/>
              </a:defRPr>
            </a:lvl1pPr>
          </a:lstStyle>
          <a:p>
            <a:r>
              <a:rPr lang="en-US" dirty="0"/>
              <a:t>MASTER PLANNING PRESENTATION </a:t>
            </a:r>
          </a:p>
        </p:txBody>
      </p:sp>
      <p:sp>
        <p:nvSpPr>
          <p:cNvPr id="9" name="TextBox 8">
            <a:extLst>
              <a:ext uri="{FF2B5EF4-FFF2-40B4-BE49-F238E27FC236}">
                <a16:creationId xmlns:a16="http://schemas.microsoft.com/office/drawing/2014/main" xmlns="" id="{0257F752-CFDA-7C19-C813-6D260281D1F2}"/>
              </a:ext>
            </a:extLst>
          </p:cNvPr>
          <p:cNvSpPr txBox="1"/>
          <p:nvPr/>
        </p:nvSpPr>
        <p:spPr>
          <a:xfrm>
            <a:off x="2687716" y="634495"/>
            <a:ext cx="6094602" cy="369332"/>
          </a:xfrm>
          <a:prstGeom prst="rect">
            <a:avLst/>
          </a:prstGeom>
          <a:noFill/>
        </p:spPr>
        <p:txBody>
          <a:bodyPr wrap="square">
            <a:spAutoFit/>
          </a:bodyPr>
          <a:lstStyle/>
          <a:p>
            <a:r>
              <a:rPr lang="en-US" dirty="0"/>
              <a:t>INFRASTRUCTURE– Duffer Lane</a:t>
            </a:r>
          </a:p>
        </p:txBody>
      </p:sp>
    </p:spTree>
    <p:extLst>
      <p:ext uri="{BB962C8B-B14F-4D97-AF65-F5344CB8AC3E}">
        <p14:creationId xmlns:p14="http://schemas.microsoft.com/office/powerpoint/2010/main" val="1988243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a:extLst>
              <a:ext uri="{FF2B5EF4-FFF2-40B4-BE49-F238E27FC236}">
                <a16:creationId xmlns:a16="http://schemas.microsoft.com/office/drawing/2014/main" xmlns="" id="{C04BA0DC-A697-B313-19FD-AD7BC1704A38}"/>
              </a:ext>
            </a:extLst>
          </p:cNvPr>
          <p:cNvSpPr txBox="1">
            <a:spLocks/>
          </p:cNvSpPr>
          <p:nvPr/>
        </p:nvSpPr>
        <p:spPr>
          <a:xfrm>
            <a:off x="-1" y="421691"/>
            <a:ext cx="2416207" cy="617724"/>
          </a:xfrm>
          <a:prstGeom prst="rect">
            <a:avLst/>
          </a:prstGeom>
          <a:noFill/>
        </p:spPr>
        <p:txBody>
          <a:bodyPr vert="horz" lIns="91440" tIns="45720" rIns="91440" bIns="45720" rtlCol="0">
            <a:normAutofit fontScale="92500" lnSpcReduction="20000"/>
          </a:bodyPr>
          <a:lstStyle>
            <a:lvl1pPr marL="0" indent="0" algn="r" defTabSz="914400" rtl="0" eaLnBrk="1" latinLnBrk="0" hangingPunct="1">
              <a:lnSpc>
                <a:spcPct val="90000"/>
              </a:lnSpc>
              <a:spcBef>
                <a:spcPts val="1000"/>
              </a:spcBef>
              <a:buFont typeface="Arial" panose="020B0604020202020204" pitchFamily="34" charset="0"/>
              <a:buNone/>
              <a:defRPr sz="1800" kern="1200" baseline="0">
                <a:solidFill>
                  <a:srgbClr val="60626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Dos Lagos Master </a:t>
            </a:r>
          </a:p>
          <a:p>
            <a:r>
              <a:rPr lang="en-US"/>
              <a:t>Plan Amendment</a:t>
            </a:r>
            <a:endParaRPr lang="en-US" dirty="0"/>
          </a:p>
        </p:txBody>
      </p:sp>
      <p:pic>
        <p:nvPicPr>
          <p:cNvPr id="6" name="Content Placeholder 2" descr="Map&#10;&#10;Description automatically generated">
            <a:extLst>
              <a:ext uri="{FF2B5EF4-FFF2-40B4-BE49-F238E27FC236}">
                <a16:creationId xmlns:a16="http://schemas.microsoft.com/office/drawing/2014/main" xmlns="" id="{0C5BC31C-2B15-5C00-5467-B4DB941B1E9B}"/>
              </a:ext>
            </a:extLst>
          </p:cNvPr>
          <p:cNvPicPr>
            <a:picLocks noGrp="1" noChangeAspect="1"/>
          </p:cNvPicPr>
          <p:nvPr>
            <p:ph idx="1"/>
          </p:nvPr>
        </p:nvPicPr>
        <p:blipFill>
          <a:blip r:embed="rId2"/>
          <a:stretch>
            <a:fillRect/>
          </a:stretch>
        </p:blipFill>
        <p:spPr>
          <a:xfrm>
            <a:off x="4700062" y="1640898"/>
            <a:ext cx="6689621" cy="4351338"/>
          </a:xfrm>
          <a:prstGeom prst="rect">
            <a:avLst/>
          </a:prstGeom>
        </p:spPr>
      </p:pic>
      <p:sp>
        <p:nvSpPr>
          <p:cNvPr id="7" name="Content Placeholder 2">
            <a:extLst>
              <a:ext uri="{FF2B5EF4-FFF2-40B4-BE49-F238E27FC236}">
                <a16:creationId xmlns:a16="http://schemas.microsoft.com/office/drawing/2014/main" xmlns="" id="{E0402EDD-FB42-17D8-6842-F51DB4192689}"/>
              </a:ext>
            </a:extLst>
          </p:cNvPr>
          <p:cNvSpPr txBox="1">
            <a:spLocks/>
          </p:cNvSpPr>
          <p:nvPr/>
        </p:nvSpPr>
        <p:spPr>
          <a:xfrm>
            <a:off x="838200" y="1825625"/>
            <a:ext cx="3385457"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100" dirty="0"/>
              <a:t>“</a:t>
            </a:r>
            <a:r>
              <a:rPr lang="en-US" sz="1100" b="1" dirty="0"/>
              <a:t>City of Anthony Drainage Master Plan”</a:t>
            </a:r>
          </a:p>
          <a:p>
            <a:pPr lvl="1"/>
            <a:r>
              <a:rPr lang="en-US" sz="1100" dirty="0"/>
              <a:t>Dated June 2017</a:t>
            </a:r>
          </a:p>
          <a:p>
            <a:pPr lvl="1"/>
            <a:r>
              <a:rPr lang="en-US" sz="1100" dirty="0"/>
              <a:t>Wilson &amp; Company, Inc., Engineers &amp; Architects </a:t>
            </a:r>
          </a:p>
          <a:p>
            <a:pPr marL="457200" lvl="1" indent="0">
              <a:buNone/>
            </a:pPr>
            <a:r>
              <a:rPr lang="en-US" sz="1100" dirty="0"/>
              <a:t>Recommendation: </a:t>
            </a:r>
          </a:p>
          <a:p>
            <a:pPr lvl="1"/>
            <a:r>
              <a:rPr lang="en-US" sz="1100" dirty="0"/>
              <a:t>Retention pond 5A, Runoff from basin area 5A are currently going to Dos Lagos, </a:t>
            </a:r>
          </a:p>
          <a:p>
            <a:pPr lvl="1"/>
            <a:r>
              <a:rPr lang="en-US" sz="1100" dirty="0"/>
              <a:t>Runoff from Basin 7A2, 7A3 and 9A3 are being recommended to go to retention pond 9A3</a:t>
            </a:r>
          </a:p>
          <a:p>
            <a:pPr lvl="1"/>
            <a:r>
              <a:rPr lang="en-US" sz="1100" dirty="0"/>
              <a:t>Basins 7B1, 7B2 and 9B are currently going to existing storm drain system located at 4</a:t>
            </a:r>
            <a:r>
              <a:rPr lang="en-US" sz="1100" baseline="30000" dirty="0"/>
              <a:t>th</a:t>
            </a:r>
            <a:r>
              <a:rPr lang="en-US" sz="1100" dirty="0"/>
              <a:t> street. Storm Drain System is currently going to Acosta Pond.</a:t>
            </a:r>
          </a:p>
          <a:p>
            <a:pPr lvl="1"/>
            <a:endParaRPr lang="en-US" sz="1100" dirty="0"/>
          </a:p>
          <a:p>
            <a:pPr lvl="1"/>
            <a:endParaRPr lang="en-US" sz="1100" dirty="0"/>
          </a:p>
          <a:p>
            <a:pPr lvl="1"/>
            <a:endParaRPr lang="en-US" sz="1100" dirty="0"/>
          </a:p>
        </p:txBody>
      </p:sp>
      <p:sp>
        <p:nvSpPr>
          <p:cNvPr id="8" name="Title 1">
            <a:extLst>
              <a:ext uri="{FF2B5EF4-FFF2-40B4-BE49-F238E27FC236}">
                <a16:creationId xmlns:a16="http://schemas.microsoft.com/office/drawing/2014/main" xmlns="" id="{2BB31835-B2B9-4C0F-FC83-4C5E04DFA360}"/>
              </a:ext>
            </a:extLst>
          </p:cNvPr>
          <p:cNvSpPr txBox="1">
            <a:spLocks/>
          </p:cNvSpPr>
          <p:nvPr/>
        </p:nvSpPr>
        <p:spPr>
          <a:xfrm>
            <a:off x="2687716" y="279360"/>
            <a:ext cx="8237132" cy="5010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600" kern="1200" baseline="0">
                <a:solidFill>
                  <a:schemeClr val="accent1"/>
                </a:solidFill>
                <a:latin typeface="+mj-lt"/>
                <a:ea typeface="+mj-ea"/>
                <a:cs typeface="+mj-cs"/>
              </a:defRPr>
            </a:lvl1pPr>
          </a:lstStyle>
          <a:p>
            <a:r>
              <a:rPr lang="en-US" dirty="0"/>
              <a:t>MASTER PLANNING PRESENTATION </a:t>
            </a:r>
          </a:p>
        </p:txBody>
      </p:sp>
      <p:sp>
        <p:nvSpPr>
          <p:cNvPr id="9" name="TextBox 8">
            <a:extLst>
              <a:ext uri="{FF2B5EF4-FFF2-40B4-BE49-F238E27FC236}">
                <a16:creationId xmlns:a16="http://schemas.microsoft.com/office/drawing/2014/main" xmlns="" id="{D47F3E6E-3B2F-155D-C673-3FA436943639}"/>
              </a:ext>
            </a:extLst>
          </p:cNvPr>
          <p:cNvSpPr txBox="1"/>
          <p:nvPr/>
        </p:nvSpPr>
        <p:spPr>
          <a:xfrm>
            <a:off x="2687716" y="634495"/>
            <a:ext cx="6094602" cy="369332"/>
          </a:xfrm>
          <a:prstGeom prst="rect">
            <a:avLst/>
          </a:prstGeom>
          <a:noFill/>
        </p:spPr>
        <p:txBody>
          <a:bodyPr wrap="square">
            <a:spAutoFit/>
          </a:bodyPr>
          <a:lstStyle/>
          <a:p>
            <a:r>
              <a:rPr lang="en-US" dirty="0"/>
              <a:t>INFRASTRUCTURE– Drainage</a:t>
            </a:r>
          </a:p>
        </p:txBody>
      </p:sp>
    </p:spTree>
    <p:extLst>
      <p:ext uri="{BB962C8B-B14F-4D97-AF65-F5344CB8AC3E}">
        <p14:creationId xmlns:p14="http://schemas.microsoft.com/office/powerpoint/2010/main" val="37731774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a:extLst>
              <a:ext uri="{FF2B5EF4-FFF2-40B4-BE49-F238E27FC236}">
                <a16:creationId xmlns:a16="http://schemas.microsoft.com/office/drawing/2014/main" xmlns="" id="{C04BA0DC-A697-B313-19FD-AD7BC1704A38}"/>
              </a:ext>
            </a:extLst>
          </p:cNvPr>
          <p:cNvSpPr txBox="1">
            <a:spLocks/>
          </p:cNvSpPr>
          <p:nvPr/>
        </p:nvSpPr>
        <p:spPr>
          <a:xfrm>
            <a:off x="-1" y="421691"/>
            <a:ext cx="2416207" cy="617724"/>
          </a:xfrm>
          <a:prstGeom prst="rect">
            <a:avLst/>
          </a:prstGeom>
          <a:noFill/>
        </p:spPr>
        <p:txBody>
          <a:bodyPr vert="horz" lIns="91440" tIns="45720" rIns="91440" bIns="45720" rtlCol="0">
            <a:normAutofit fontScale="92500" lnSpcReduction="20000"/>
          </a:bodyPr>
          <a:lstStyle>
            <a:lvl1pPr marL="0" indent="0" algn="r" defTabSz="914400" rtl="0" eaLnBrk="1" latinLnBrk="0" hangingPunct="1">
              <a:lnSpc>
                <a:spcPct val="90000"/>
              </a:lnSpc>
              <a:spcBef>
                <a:spcPts val="1000"/>
              </a:spcBef>
              <a:buFont typeface="Arial" panose="020B0604020202020204" pitchFamily="34" charset="0"/>
              <a:buNone/>
              <a:defRPr sz="1800" kern="1200" baseline="0">
                <a:solidFill>
                  <a:srgbClr val="60626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Dos Lagos Master </a:t>
            </a:r>
          </a:p>
          <a:p>
            <a:r>
              <a:rPr lang="en-US"/>
              <a:t>Plan Amendment</a:t>
            </a:r>
            <a:endParaRPr lang="en-US" dirty="0"/>
          </a:p>
        </p:txBody>
      </p:sp>
      <p:sp>
        <p:nvSpPr>
          <p:cNvPr id="7" name="Content Placeholder 2">
            <a:extLst>
              <a:ext uri="{FF2B5EF4-FFF2-40B4-BE49-F238E27FC236}">
                <a16:creationId xmlns:a16="http://schemas.microsoft.com/office/drawing/2014/main" xmlns="" id="{E0402EDD-FB42-17D8-6842-F51DB4192689}"/>
              </a:ext>
            </a:extLst>
          </p:cNvPr>
          <p:cNvSpPr txBox="1">
            <a:spLocks/>
          </p:cNvSpPr>
          <p:nvPr/>
        </p:nvSpPr>
        <p:spPr>
          <a:xfrm>
            <a:off x="838200" y="1825625"/>
            <a:ext cx="3385457"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sz="1100" b="1" dirty="0"/>
              <a:t>City of Anthony Drainage Master Plan:</a:t>
            </a:r>
            <a:endParaRPr lang="en-US" sz="1100" dirty="0"/>
          </a:p>
          <a:p>
            <a:pPr lvl="1"/>
            <a:r>
              <a:rPr lang="en-US" sz="1100" dirty="0"/>
              <a:t>CR-1 Community Residential: Single-Family Residential </a:t>
            </a:r>
          </a:p>
          <a:p>
            <a:pPr marL="457200" lvl="1" indent="0">
              <a:buNone/>
            </a:pPr>
            <a:r>
              <a:rPr lang="en-US" sz="1100" b="1" dirty="0"/>
              <a:t>Dos Lagos Master Plan:</a:t>
            </a:r>
            <a:endParaRPr lang="en-US" sz="1100" dirty="0"/>
          </a:p>
          <a:p>
            <a:pPr lvl="1"/>
            <a:r>
              <a:rPr lang="en-US" sz="1100" dirty="0"/>
              <a:t>Commercial  and business</a:t>
            </a:r>
          </a:p>
          <a:p>
            <a:pPr marL="457200" lvl="1" indent="0">
              <a:buNone/>
            </a:pPr>
            <a:endParaRPr lang="en-US" sz="1100" dirty="0"/>
          </a:p>
          <a:p>
            <a:pPr marL="457200" lvl="1" indent="0">
              <a:buNone/>
            </a:pPr>
            <a:r>
              <a:rPr lang="en-US" sz="1100" dirty="0"/>
              <a:t>New development will not affect the capacity of Existing Acosta Pond and will continue to follow the City of Anthony Drainage Master plan</a:t>
            </a:r>
          </a:p>
          <a:p>
            <a:pPr marL="457200" lvl="1" indent="0">
              <a:buNone/>
            </a:pPr>
            <a:endParaRPr lang="en-US" sz="1100" dirty="0"/>
          </a:p>
          <a:p>
            <a:pPr lvl="1"/>
            <a:endParaRPr lang="en-US" sz="1100" dirty="0"/>
          </a:p>
        </p:txBody>
      </p:sp>
      <p:pic>
        <p:nvPicPr>
          <p:cNvPr id="9" name="Content Placeholder 8">
            <a:extLst>
              <a:ext uri="{FF2B5EF4-FFF2-40B4-BE49-F238E27FC236}">
                <a16:creationId xmlns:a16="http://schemas.microsoft.com/office/drawing/2014/main" xmlns="" id="{3199E961-EFDD-3CE6-3BEB-387CA4247E17}"/>
              </a:ext>
            </a:extLst>
          </p:cNvPr>
          <p:cNvPicPr>
            <a:picLocks noGrp="1" noChangeAspect="1"/>
          </p:cNvPicPr>
          <p:nvPr>
            <p:ph idx="1"/>
          </p:nvPr>
        </p:nvPicPr>
        <p:blipFill>
          <a:blip r:embed="rId2"/>
          <a:stretch>
            <a:fillRect/>
          </a:stretch>
        </p:blipFill>
        <p:spPr>
          <a:xfrm>
            <a:off x="4433984" y="1532010"/>
            <a:ext cx="6746740" cy="4351338"/>
          </a:xfrm>
        </p:spPr>
      </p:pic>
      <p:sp>
        <p:nvSpPr>
          <p:cNvPr id="6" name="Title 1">
            <a:extLst>
              <a:ext uri="{FF2B5EF4-FFF2-40B4-BE49-F238E27FC236}">
                <a16:creationId xmlns:a16="http://schemas.microsoft.com/office/drawing/2014/main" xmlns="" id="{7FFF0115-F40D-20A6-9026-E30CBB0798F0}"/>
              </a:ext>
            </a:extLst>
          </p:cNvPr>
          <p:cNvSpPr txBox="1">
            <a:spLocks/>
          </p:cNvSpPr>
          <p:nvPr/>
        </p:nvSpPr>
        <p:spPr>
          <a:xfrm>
            <a:off x="2687716" y="279360"/>
            <a:ext cx="8237132" cy="5010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600" kern="1200" baseline="0">
                <a:solidFill>
                  <a:schemeClr val="accent1"/>
                </a:solidFill>
                <a:latin typeface="+mj-lt"/>
                <a:ea typeface="+mj-ea"/>
                <a:cs typeface="+mj-cs"/>
              </a:defRPr>
            </a:lvl1pPr>
          </a:lstStyle>
          <a:p>
            <a:r>
              <a:rPr lang="en-US" dirty="0"/>
              <a:t>MASTER PLANNING PRESENTATION </a:t>
            </a:r>
          </a:p>
        </p:txBody>
      </p:sp>
      <p:sp>
        <p:nvSpPr>
          <p:cNvPr id="8" name="TextBox 7">
            <a:extLst>
              <a:ext uri="{FF2B5EF4-FFF2-40B4-BE49-F238E27FC236}">
                <a16:creationId xmlns:a16="http://schemas.microsoft.com/office/drawing/2014/main" xmlns="" id="{DEEA83F2-6C96-E943-374B-F6BA94734A95}"/>
              </a:ext>
            </a:extLst>
          </p:cNvPr>
          <p:cNvSpPr txBox="1"/>
          <p:nvPr/>
        </p:nvSpPr>
        <p:spPr>
          <a:xfrm>
            <a:off x="2687716" y="634495"/>
            <a:ext cx="6094602" cy="369332"/>
          </a:xfrm>
          <a:prstGeom prst="rect">
            <a:avLst/>
          </a:prstGeom>
          <a:noFill/>
        </p:spPr>
        <p:txBody>
          <a:bodyPr wrap="square">
            <a:spAutoFit/>
          </a:bodyPr>
          <a:lstStyle/>
          <a:p>
            <a:r>
              <a:rPr lang="en-US" dirty="0"/>
              <a:t>INFRASTRUCTURE– Drainage</a:t>
            </a:r>
          </a:p>
        </p:txBody>
      </p:sp>
    </p:spTree>
    <p:extLst>
      <p:ext uri="{BB962C8B-B14F-4D97-AF65-F5344CB8AC3E}">
        <p14:creationId xmlns:p14="http://schemas.microsoft.com/office/powerpoint/2010/main" val="7801226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7ECFC137-C2AC-BEA4-BF98-AE9A18F2FC47}"/>
              </a:ext>
            </a:extLst>
          </p:cNvPr>
          <p:cNvPicPr>
            <a:picLocks noChangeAspect="1"/>
          </p:cNvPicPr>
          <p:nvPr/>
        </p:nvPicPr>
        <p:blipFill>
          <a:blip r:embed="rId2"/>
          <a:stretch>
            <a:fillRect/>
          </a:stretch>
        </p:blipFill>
        <p:spPr>
          <a:xfrm>
            <a:off x="3145872" y="923450"/>
            <a:ext cx="9046128" cy="5934549"/>
          </a:xfrm>
          <a:prstGeom prst="rect">
            <a:avLst/>
          </a:prstGeom>
        </p:spPr>
      </p:pic>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sp>
        <p:nvSpPr>
          <p:cNvPr id="6" name="Content Placeholder 5">
            <a:extLst>
              <a:ext uri="{FF2B5EF4-FFF2-40B4-BE49-F238E27FC236}">
                <a16:creationId xmlns:a16="http://schemas.microsoft.com/office/drawing/2014/main" xmlns="" id="{21EE4CCF-2711-51E7-67B4-172D0C25F7BD}"/>
              </a:ext>
            </a:extLst>
          </p:cNvPr>
          <p:cNvSpPr>
            <a:spLocks noGrp="1"/>
          </p:cNvSpPr>
          <p:nvPr>
            <p:ph idx="1"/>
          </p:nvPr>
        </p:nvSpPr>
        <p:spPr>
          <a:xfrm>
            <a:off x="305674" y="1631769"/>
            <a:ext cx="2759497" cy="2360682"/>
          </a:xfrm>
        </p:spPr>
        <p:txBody>
          <a:bodyPr/>
          <a:lstStyle/>
          <a:p>
            <a:pPr marL="0" indent="0">
              <a:buNone/>
            </a:pPr>
            <a:r>
              <a:rPr lang="en-US" sz="1200" dirty="0"/>
              <a:t>Existing utilities within the project corridor of Anthony, NM have been identified to include:    </a:t>
            </a:r>
          </a:p>
          <a:p>
            <a:pPr>
              <a:spcBef>
                <a:spcPts val="0"/>
              </a:spcBef>
            </a:pPr>
            <a:r>
              <a:rPr lang="en-US" sz="1200" dirty="0"/>
              <a:t>El Paso Electric - overhead electric   </a:t>
            </a:r>
          </a:p>
          <a:p>
            <a:pPr>
              <a:spcBef>
                <a:spcPts val="0"/>
              </a:spcBef>
            </a:pPr>
            <a:r>
              <a:rPr lang="en-US" sz="1200" dirty="0"/>
              <a:t>NM Gas - underground gas </a:t>
            </a:r>
          </a:p>
          <a:p>
            <a:pPr>
              <a:spcBef>
                <a:spcPts val="0"/>
              </a:spcBef>
            </a:pPr>
            <a:r>
              <a:rPr lang="en-US" sz="1200" dirty="0"/>
              <a:t>Anthony Water &amp; Sanitation District - water and wastewater   </a:t>
            </a:r>
          </a:p>
          <a:p>
            <a:pPr>
              <a:spcBef>
                <a:spcPts val="0"/>
              </a:spcBef>
            </a:pPr>
            <a:r>
              <a:rPr lang="en-US" sz="1200" dirty="0"/>
              <a:t>Lumen – Telecommunication lines and fiber optics </a:t>
            </a:r>
          </a:p>
          <a:p>
            <a:pPr>
              <a:spcBef>
                <a:spcPts val="0"/>
              </a:spcBef>
            </a:pPr>
            <a:r>
              <a:rPr lang="en-US" sz="1200" dirty="0"/>
              <a:t>Spectrum – IT/Broadband </a:t>
            </a:r>
          </a:p>
          <a:p>
            <a:endParaRPr lang="en-US" dirty="0"/>
          </a:p>
        </p:txBody>
      </p:sp>
      <p:sp>
        <p:nvSpPr>
          <p:cNvPr id="5" name="Title 1">
            <a:extLst>
              <a:ext uri="{FF2B5EF4-FFF2-40B4-BE49-F238E27FC236}">
                <a16:creationId xmlns:a16="http://schemas.microsoft.com/office/drawing/2014/main" xmlns="" id="{6199F6B7-DED5-3452-14AC-F831CF361F27}"/>
              </a:ext>
            </a:extLst>
          </p:cNvPr>
          <p:cNvSpPr txBox="1">
            <a:spLocks/>
          </p:cNvSpPr>
          <p:nvPr/>
        </p:nvSpPr>
        <p:spPr>
          <a:xfrm>
            <a:off x="2687716" y="279360"/>
            <a:ext cx="8237132" cy="5010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600" kern="1200" baseline="0">
                <a:solidFill>
                  <a:schemeClr val="accent1"/>
                </a:solidFill>
                <a:latin typeface="+mj-lt"/>
                <a:ea typeface="+mj-ea"/>
                <a:cs typeface="+mj-cs"/>
              </a:defRPr>
            </a:lvl1pPr>
          </a:lstStyle>
          <a:p>
            <a:r>
              <a:rPr lang="en-US" dirty="0"/>
              <a:t>MASTER PLANNING PRESENTATION </a:t>
            </a:r>
          </a:p>
        </p:txBody>
      </p:sp>
      <p:sp>
        <p:nvSpPr>
          <p:cNvPr id="7" name="TextBox 6">
            <a:extLst>
              <a:ext uri="{FF2B5EF4-FFF2-40B4-BE49-F238E27FC236}">
                <a16:creationId xmlns:a16="http://schemas.microsoft.com/office/drawing/2014/main" xmlns="" id="{AEEF2A8A-E8AB-E762-9A74-B80AA2C78688}"/>
              </a:ext>
            </a:extLst>
          </p:cNvPr>
          <p:cNvSpPr txBox="1"/>
          <p:nvPr/>
        </p:nvSpPr>
        <p:spPr>
          <a:xfrm>
            <a:off x="2687716" y="634495"/>
            <a:ext cx="6094602" cy="369332"/>
          </a:xfrm>
          <a:prstGeom prst="rect">
            <a:avLst/>
          </a:prstGeom>
          <a:noFill/>
        </p:spPr>
        <p:txBody>
          <a:bodyPr wrap="square">
            <a:spAutoFit/>
          </a:bodyPr>
          <a:lstStyle/>
          <a:p>
            <a:r>
              <a:rPr lang="en-US" dirty="0"/>
              <a:t>INFRASTRUCTURE– Utilities</a:t>
            </a:r>
          </a:p>
        </p:txBody>
      </p:sp>
    </p:spTree>
    <p:extLst>
      <p:ext uri="{BB962C8B-B14F-4D97-AF65-F5344CB8AC3E}">
        <p14:creationId xmlns:p14="http://schemas.microsoft.com/office/powerpoint/2010/main" val="32899573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 y="421691"/>
            <a:ext cx="2416207" cy="617724"/>
          </a:xfrm>
        </p:spPr>
        <p:txBody>
          <a:bodyPr>
            <a:normAutofit fontScale="92500" lnSpcReduction="20000"/>
          </a:bodyPr>
          <a:lstStyle/>
          <a:p>
            <a:r>
              <a:rPr lang="en-US" dirty="0"/>
              <a:t>Dos Lagos Master </a:t>
            </a:r>
          </a:p>
          <a:p>
            <a:r>
              <a:rPr lang="en-US" dirty="0"/>
              <a:t>Plan Amendment</a:t>
            </a:r>
          </a:p>
        </p:txBody>
      </p:sp>
      <p:sp>
        <p:nvSpPr>
          <p:cNvPr id="7" name="Title 1">
            <a:extLst>
              <a:ext uri="{FF2B5EF4-FFF2-40B4-BE49-F238E27FC236}">
                <a16:creationId xmlns:a16="http://schemas.microsoft.com/office/drawing/2014/main" xmlns="" id="{35BE0744-1865-D383-25B6-E9C99DE284D5}"/>
              </a:ext>
            </a:extLst>
          </p:cNvPr>
          <p:cNvSpPr txBox="1">
            <a:spLocks/>
          </p:cNvSpPr>
          <p:nvPr/>
        </p:nvSpPr>
        <p:spPr>
          <a:xfrm>
            <a:off x="2687716" y="279360"/>
            <a:ext cx="8237132" cy="5010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600" kern="1200" baseline="0">
                <a:solidFill>
                  <a:schemeClr val="accent1"/>
                </a:solidFill>
                <a:latin typeface="+mj-lt"/>
                <a:ea typeface="+mj-ea"/>
                <a:cs typeface="+mj-cs"/>
              </a:defRPr>
            </a:lvl1pPr>
          </a:lstStyle>
          <a:p>
            <a:r>
              <a:rPr lang="en-US" dirty="0"/>
              <a:t>MASTER PLANNING PRESENTATION </a:t>
            </a:r>
          </a:p>
        </p:txBody>
      </p:sp>
      <p:sp>
        <p:nvSpPr>
          <p:cNvPr id="8" name="TextBox 7">
            <a:extLst>
              <a:ext uri="{FF2B5EF4-FFF2-40B4-BE49-F238E27FC236}">
                <a16:creationId xmlns:a16="http://schemas.microsoft.com/office/drawing/2014/main" xmlns="" id="{370CAE37-82CF-0A13-00C0-AC8E316A6ED0}"/>
              </a:ext>
            </a:extLst>
          </p:cNvPr>
          <p:cNvSpPr txBox="1"/>
          <p:nvPr/>
        </p:nvSpPr>
        <p:spPr>
          <a:xfrm>
            <a:off x="2687716" y="634495"/>
            <a:ext cx="6094602" cy="369332"/>
          </a:xfrm>
          <a:prstGeom prst="rect">
            <a:avLst/>
          </a:prstGeom>
          <a:noFill/>
        </p:spPr>
        <p:txBody>
          <a:bodyPr wrap="square">
            <a:spAutoFit/>
          </a:bodyPr>
          <a:lstStyle/>
          <a:p>
            <a:r>
              <a:rPr lang="en-US" dirty="0"/>
              <a:t>INFRASTRUCTURE– Utilities</a:t>
            </a:r>
          </a:p>
        </p:txBody>
      </p:sp>
      <p:pic>
        <p:nvPicPr>
          <p:cNvPr id="3" name="Picture 2">
            <a:extLst>
              <a:ext uri="{FF2B5EF4-FFF2-40B4-BE49-F238E27FC236}">
                <a16:creationId xmlns:a16="http://schemas.microsoft.com/office/drawing/2014/main" xmlns="" id="{E9F64E08-45CF-2E6D-FBC6-54D7F7CE9882}"/>
              </a:ext>
            </a:extLst>
          </p:cNvPr>
          <p:cNvPicPr>
            <a:picLocks noChangeAspect="1"/>
          </p:cNvPicPr>
          <p:nvPr/>
        </p:nvPicPr>
        <p:blipFill>
          <a:blip r:embed="rId2"/>
          <a:stretch>
            <a:fillRect/>
          </a:stretch>
        </p:blipFill>
        <p:spPr>
          <a:xfrm>
            <a:off x="1208102" y="1039415"/>
            <a:ext cx="8765884" cy="5797980"/>
          </a:xfrm>
          <a:prstGeom prst="rect">
            <a:avLst/>
          </a:prstGeom>
        </p:spPr>
      </p:pic>
    </p:spTree>
    <p:extLst>
      <p:ext uri="{BB962C8B-B14F-4D97-AF65-F5344CB8AC3E}">
        <p14:creationId xmlns:p14="http://schemas.microsoft.com/office/powerpoint/2010/main" val="39745675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wo dogs on a road&#10;&#10;Description automatically generated with low confidence">
            <a:extLst>
              <a:ext uri="{FF2B5EF4-FFF2-40B4-BE49-F238E27FC236}">
                <a16:creationId xmlns:a16="http://schemas.microsoft.com/office/drawing/2014/main" xmlns="" id="{957F09BB-4CC4-61E0-6775-4E6CCE6BC84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4827"/>
          <a:stretch/>
        </p:blipFill>
        <p:spPr>
          <a:xfrm>
            <a:off x="838200" y="1825625"/>
            <a:ext cx="10515600" cy="4351338"/>
          </a:xfrm>
          <a:prstGeom prst="rect">
            <a:avLst/>
          </a:prstGeom>
          <a:noFill/>
        </p:spPr>
      </p:pic>
      <p:sp>
        <p:nvSpPr>
          <p:cNvPr id="3" name="Content Placeholder 2"/>
          <p:cNvSpPr>
            <a:spLocks noGrp="1"/>
          </p:cNvSpPr>
          <p:nvPr>
            <p:ph type="body" sz="quarter" idx="10"/>
          </p:nvPr>
        </p:nvSpPr>
        <p:spPr>
          <a:xfrm>
            <a:off x="-6029" y="527848"/>
            <a:ext cx="9962829" cy="367502"/>
          </a:xfrm>
        </p:spPr>
        <p:txBody>
          <a:bodyPr>
            <a:normAutofit/>
          </a:bodyPr>
          <a:lstStyle/>
          <a:p>
            <a:pPr marL="0" indent="0">
              <a:buNone/>
            </a:pPr>
            <a:r>
              <a:rPr lang="en-US" dirty="0"/>
              <a:t>END</a:t>
            </a:r>
          </a:p>
        </p:txBody>
      </p:sp>
    </p:spTree>
    <p:extLst>
      <p:ext uri="{BB962C8B-B14F-4D97-AF65-F5344CB8AC3E}">
        <p14:creationId xmlns:p14="http://schemas.microsoft.com/office/powerpoint/2010/main" val="19177374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776549"/>
            <a:ext cx="10515600" cy="1652451"/>
          </a:xfrm>
        </p:spPr>
        <p:txBody>
          <a:bodyPr>
            <a:normAutofit/>
          </a:bodyPr>
          <a:lstStyle/>
          <a:p>
            <a:pPr algn="ctr"/>
            <a:r>
              <a:rPr lang="en-US" dirty="0"/>
              <a:t>OPEN DISCUSSION</a:t>
            </a:r>
          </a:p>
          <a:p>
            <a:pPr algn="ctr"/>
            <a:r>
              <a:rPr lang="en-US" dirty="0"/>
              <a:t>QUESTIONS &amp; COMMENTS</a:t>
            </a:r>
          </a:p>
        </p:txBody>
      </p:sp>
    </p:spTree>
    <p:extLst>
      <p:ext uri="{BB962C8B-B14F-4D97-AF65-F5344CB8AC3E}">
        <p14:creationId xmlns:p14="http://schemas.microsoft.com/office/powerpoint/2010/main" val="3561172228"/>
      </p:ext>
    </p:extLst>
  </p:cSld>
  <p:clrMapOvr>
    <a:masterClrMapping/>
  </p:clrMapOvr>
</p:sld>
</file>

<file path=ppt/theme/theme1.xml><?xml version="1.0" encoding="utf-8"?>
<a:theme xmlns:a="http://schemas.openxmlformats.org/drawingml/2006/main" name="wilson">
  <a:themeElements>
    <a:clrScheme name="Wilson Colors">
      <a:dk1>
        <a:sysClr val="windowText" lastClr="000000"/>
      </a:dk1>
      <a:lt1>
        <a:sysClr val="window" lastClr="FFFFFF"/>
      </a:lt1>
      <a:dk2>
        <a:srgbClr val="00468B"/>
      </a:dk2>
      <a:lt2>
        <a:srgbClr val="EBEBEB"/>
      </a:lt2>
      <a:accent1>
        <a:srgbClr val="00468B"/>
      </a:accent1>
      <a:accent2>
        <a:srgbClr val="F15A29"/>
      </a:accent2>
      <a:accent3>
        <a:srgbClr val="E28F26"/>
      </a:accent3>
      <a:accent4>
        <a:srgbClr val="753F00"/>
      </a:accent4>
      <a:accent5>
        <a:srgbClr val="4F2683"/>
      </a:accent5>
      <a:accent6>
        <a:srgbClr val="006227"/>
      </a:accent6>
      <a:hlink>
        <a:srgbClr val="5F6168"/>
      </a:hlink>
      <a:folHlink>
        <a:srgbClr val="8B0E04"/>
      </a:folHlink>
    </a:clrScheme>
    <a:fontScheme name="wilson">
      <a:majorFont>
        <a:latin typeface="Franklin Gothic Medium"/>
        <a:ea typeface=""/>
        <a:cs typeface=""/>
      </a:majorFont>
      <a:minorFont>
        <a:latin typeface="Franklin Gothic Book"/>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ndard widescreen format.pptx" id="{30B92A87-2BDB-48F4-9C6E-83DA308DC8D4}" vid="{2F0A1EFC-5C2B-40FD-97B1-20599F1AC264}"/>
    </a:ext>
  </a:extLst>
</a:theme>
</file>

<file path=docProps/app.xml><?xml version="1.0" encoding="utf-8"?>
<Properties xmlns="http://schemas.openxmlformats.org/officeDocument/2006/extended-properties" xmlns:vt="http://schemas.openxmlformats.org/officeDocument/2006/docPropsVTypes">
  <Template>Standard widescreen format</Template>
  <TotalTime>1193</TotalTime>
  <Words>1773</Words>
  <Application>Microsoft Office PowerPoint</Application>
  <PresentationFormat>Widescreen</PresentationFormat>
  <Paragraphs>506</Paragraphs>
  <Slides>33</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Arial</vt:lpstr>
      <vt:lpstr>Calibri</vt:lpstr>
      <vt:lpstr>Cambria</vt:lpstr>
      <vt:lpstr>Franklin Gothic Book</vt:lpstr>
      <vt:lpstr>Franklin Gothic Medium</vt:lpstr>
      <vt:lpstr>Garamond</vt:lpstr>
      <vt:lpstr>Poppins</vt:lpstr>
      <vt:lpstr>Times New Roman</vt:lpstr>
      <vt:lpstr>Wingdings</vt:lpstr>
      <vt:lpstr>wilson</vt:lpstr>
      <vt:lpstr>Dos Lagos Health &amp; Wellness Master Plan Amendment</vt:lpstr>
      <vt:lpstr>PowerPoint Presentation</vt:lpstr>
      <vt:lpstr>INTRODUCTION</vt:lpstr>
      <vt:lpstr>INTRODUCTION</vt:lpstr>
      <vt:lpstr>INTRODUCTION</vt:lpstr>
      <vt:lpstr>INTRODUCTION</vt:lpstr>
      <vt:lpstr>INTRODUCTION</vt:lpstr>
      <vt:lpstr>INTRODUCTION</vt:lpstr>
      <vt:lpstr>INTRODUCTION</vt:lpstr>
      <vt:lpstr>INTRODUCTION</vt:lpstr>
      <vt:lpstr>INTRODUCTION</vt:lpstr>
      <vt:lpstr>MASTER PLANNING PRESENTATION </vt:lpstr>
      <vt:lpstr>MASTER PLANNING PRESENTATION </vt:lpstr>
      <vt:lpstr>MASTER PLANNING PRESENTATION </vt:lpstr>
      <vt:lpstr>MASTER PLANNING PRESENTATION </vt:lpstr>
      <vt:lpstr>MASTER PLANNING PRESENTATION </vt:lpstr>
      <vt:lpstr>MASTER PLANNING PRESENTATION </vt:lpstr>
      <vt:lpstr>MASTER PLANNING PRESENTATION </vt:lpstr>
      <vt:lpstr>MASTER PLANNING PRESENTATION </vt:lpstr>
      <vt:lpstr>MASTER PLANNING PRESENTATION </vt:lpstr>
      <vt:lpstr>MASTER PLANNING PRESENTATION </vt:lpstr>
      <vt:lpstr>MASTER PLANNING PRESENTATION </vt:lpstr>
      <vt:lpstr>MASTER PLANNING PRESENTATION </vt:lpstr>
      <vt:lpstr>MASTER PLANNING PRESENTATION </vt:lpstr>
      <vt:lpstr>MASTER PLANNING PRESENTATION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Dos Lagos Health &amp; Wellness Master Plan Amendment</dc:title>
  <dc:creator>Craig, Jimmy</dc:creator>
  <cp:lastModifiedBy>Gloria Ramirez</cp:lastModifiedBy>
  <cp:revision>46</cp:revision>
  <dcterms:created xsi:type="dcterms:W3CDTF">2022-12-02T16:51:15Z</dcterms:created>
  <dcterms:modified xsi:type="dcterms:W3CDTF">2022-12-13T23:46:26Z</dcterms:modified>
</cp:coreProperties>
</file>