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  <p:sldMasterId id="2147483660" r:id="rId2"/>
  </p:sldMasterIdLst>
  <p:notesMasterIdLst>
    <p:notesMasterId r:id="rId15"/>
  </p:notesMasterIdLst>
  <p:sldIdLst>
    <p:sldId id="256" r:id="rId3"/>
    <p:sldId id="258" r:id="rId4"/>
    <p:sldId id="259" r:id="rId5"/>
    <p:sldId id="257710" r:id="rId6"/>
    <p:sldId id="257709" r:id="rId7"/>
    <p:sldId id="2641" r:id="rId8"/>
    <p:sldId id="257711" r:id="rId9"/>
    <p:sldId id="257712" r:id="rId10"/>
    <p:sldId id="266" r:id="rId11"/>
    <p:sldId id="264" r:id="rId12"/>
    <p:sldId id="257704" r:id="rId13"/>
    <p:sldId id="257707" r:id="rId14"/>
  </p:sldIdLst>
  <p:sldSz cx="9144000" cy="5143500" type="screen16x9"/>
  <p:notesSz cx="7010400" cy="9296400"/>
  <p:embeddedFontLst>
    <p:embeddedFont>
      <p:font typeface="Arial Nova Cond Light" panose="020B0306020202020204" pitchFamily="34" charset="0"/>
      <p:regular r:id="rId16"/>
      <p:italic r:id="rId17"/>
    </p:embeddedFont>
    <p:embeddedFont>
      <p:font typeface="Oswald" panose="00000500000000000000" pitchFamily="2" charset="0"/>
      <p:regular r:id="rId18"/>
      <p:bold r:id="rId19"/>
    </p:embeddedFont>
    <p:embeddedFont>
      <p:font typeface="Oswald SemiBold" panose="00000700000000000000" pitchFamily="2" charset="0"/>
      <p:regular r:id="rId20"/>
      <p:bold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A114CF7-06F9-97FF-C5B1-7FA00288E51B}" name="Clarissa Cervantes" initials="CC" userId="S::Clarissa.cervantes@epelectric.com::2158f51f-e0b9-4aea-8182-50d6d0547773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agon, Elizabeth" initials="AE" lastIdx="1" clrIdx="0">
    <p:extLst>
      <p:ext uri="{19B8F6BF-5375-455C-9EA6-DF929625EA0E}">
        <p15:presenceInfo xmlns:p15="http://schemas.microsoft.com/office/powerpoint/2012/main" userId="S::Elizabeth.Aragon@epelectric.com::b8d224c2-251a-4c5d-9e5f-dc6eb2aa987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BA7C"/>
    <a:srgbClr val="DDFBE2"/>
    <a:srgbClr val="9BD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03" d="100"/>
          <a:sy n="103" d="100"/>
        </p:scale>
        <p:origin x="80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372709" indent="-349415">
              <a:spcBef>
                <a:spcPts val="1019"/>
              </a:spcBef>
              <a:buClr>
                <a:srgbClr val="93C47D"/>
              </a:buClr>
              <a:buSzPts val="1800"/>
              <a:buFont typeface="Avenir"/>
              <a:buChar char="●"/>
            </a:pPr>
            <a:r>
              <a:rPr lang="en-US" dirty="0"/>
              <a:t>Introduction – talk about the project </a:t>
            </a:r>
            <a:r>
              <a:rPr lang="en-US" dirty="0">
                <a:latin typeface="Avenir"/>
                <a:ea typeface="Avenir"/>
                <a:cs typeface="Avenir"/>
                <a:sym typeface="Avenir"/>
              </a:rPr>
              <a:t>EPE is replacing its current meters with state-of-the-art smart meter technology </a:t>
            </a:r>
          </a:p>
          <a:p>
            <a:pPr marL="23294" indent="0">
              <a:spcBef>
                <a:spcPts val="1019"/>
              </a:spcBef>
              <a:buClr>
                <a:srgbClr val="93C47D"/>
              </a:buClr>
              <a:buSzPts val="1800"/>
              <a:buNone/>
            </a:pPr>
            <a:r>
              <a:rPr lang="en-US" dirty="0">
                <a:latin typeface="Avenir"/>
                <a:ea typeface="Avenir"/>
                <a:cs typeface="Avenir"/>
                <a:sym typeface="Avenir"/>
              </a:rPr>
              <a:t>What is a smart meter is a digital meter that remotely tracks energy use in near real time and sends the data to EPE through a </a:t>
            </a:r>
            <a:r>
              <a:rPr lang="en-US" dirty="0">
                <a:solidFill>
                  <a:schemeClr val="bg2"/>
                </a:solidFill>
                <a:latin typeface="Avenir"/>
                <a:ea typeface="Avenir"/>
                <a:cs typeface="Avenir"/>
                <a:sym typeface="Avenir"/>
              </a:rPr>
              <a:t>secure communication network.</a:t>
            </a:r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712eee4923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712eee4923_0_1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712eee4923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712eee4923_0_2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712eee4923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712eee4923_0_3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712eee492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712eee4923_0_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 defTabSz="931774">
              <a:buNone/>
              <a:defRPr/>
            </a:pPr>
            <a:r>
              <a:rPr lang="en-US" dirty="0">
                <a:latin typeface="Avenir"/>
                <a:ea typeface="Avenir"/>
                <a:cs typeface="Avenir"/>
                <a:sym typeface="Avenir"/>
              </a:rPr>
              <a:t>1</a:t>
            </a:r>
            <a:r>
              <a:rPr lang="en-US" baseline="30000" dirty="0">
                <a:latin typeface="Avenir"/>
                <a:ea typeface="Avenir"/>
                <a:cs typeface="Avenir"/>
                <a:sym typeface="Avenir"/>
              </a:rPr>
              <a:t>st</a:t>
            </a:r>
            <a:r>
              <a:rPr lang="en-US" dirty="0">
                <a:latin typeface="Avenir"/>
                <a:ea typeface="Avenir"/>
                <a:cs typeface="Avenir"/>
                <a:sym typeface="Avenir"/>
              </a:rPr>
              <a:t> Meter was installed on April 24, 2023 and mass deployment began on May 15, 2023. </a:t>
            </a:r>
          </a:p>
          <a:p>
            <a:pPr marL="0" indent="0" defTabSz="931774">
              <a:buNone/>
              <a:defRPr/>
            </a:pPr>
            <a:r>
              <a:rPr lang="en-US" dirty="0">
                <a:latin typeface="Avenir"/>
                <a:ea typeface="Avenir"/>
                <a:cs typeface="Avenir"/>
                <a:sym typeface="Avenir"/>
              </a:rPr>
              <a:t>Most residential customers will be able to see their energy use in 15-minute increments.</a:t>
            </a:r>
          </a:p>
          <a:p>
            <a:pPr marL="0" indent="0" defTabSz="931774">
              <a:buNone/>
              <a:defRPr/>
            </a:pPr>
            <a:endParaRPr lang="en-US" dirty="0">
              <a:latin typeface="Avenir"/>
              <a:ea typeface="Avenir"/>
              <a:cs typeface="Avenir"/>
              <a:sym typeface="Avenir"/>
            </a:endParaRPr>
          </a:p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170715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72709" indent="-342944">
              <a:lnSpc>
                <a:spcPct val="115000"/>
              </a:lnSpc>
              <a:spcBef>
                <a:spcPts val="1019"/>
              </a:spcBef>
              <a:buClr>
                <a:srgbClr val="93C47D"/>
              </a:buClr>
              <a:buSzPts val="1700"/>
              <a:buFont typeface="Avenir"/>
              <a:buChar char="●"/>
            </a:pPr>
            <a:r>
              <a:rPr lang="en-US" dirty="0">
                <a:latin typeface="Avenir"/>
                <a:ea typeface="Avenir"/>
                <a:cs typeface="Avenir"/>
                <a:sym typeface="Avenir"/>
              </a:rPr>
              <a:t>New Mexico installations will begin in fall 2023.</a:t>
            </a:r>
          </a:p>
          <a:p>
            <a:pPr marL="372709" indent="-342944">
              <a:lnSpc>
                <a:spcPct val="115000"/>
              </a:lnSpc>
              <a:spcBef>
                <a:spcPts val="1019"/>
              </a:spcBef>
              <a:buClr>
                <a:srgbClr val="93C47D"/>
              </a:buClr>
              <a:buSzPts val="1700"/>
              <a:buFont typeface="Avenir"/>
              <a:buChar char="●"/>
            </a:pPr>
            <a:r>
              <a:rPr lang="en-US" dirty="0">
                <a:latin typeface="Avenir"/>
                <a:ea typeface="Avenir"/>
                <a:cs typeface="Avenir"/>
                <a:sym typeface="Avenir"/>
              </a:rPr>
              <a:t>Multi-year project with a projected end date of 2025.</a:t>
            </a:r>
          </a:p>
          <a:p>
            <a:pPr marL="372709" indent="-342944">
              <a:lnSpc>
                <a:spcPct val="115000"/>
              </a:lnSpc>
              <a:spcBef>
                <a:spcPts val="1019"/>
              </a:spcBef>
              <a:spcAft>
                <a:spcPts val="1019"/>
              </a:spcAft>
              <a:buClr>
                <a:srgbClr val="93C47D"/>
              </a:buClr>
              <a:buSzPts val="1700"/>
              <a:buFont typeface="Avenir"/>
              <a:buChar char="●"/>
            </a:pPr>
            <a:r>
              <a:rPr lang="en-US" dirty="0">
                <a:latin typeface="Avenir"/>
                <a:ea typeface="Avenir"/>
                <a:cs typeface="Avenir"/>
                <a:sym typeface="Avenir"/>
              </a:rPr>
              <a:t>Customers will receive a postcard in the mail 60 days prior to their scheduled installation date.</a:t>
            </a:r>
          </a:p>
          <a:p>
            <a:pPr marL="372709" indent="-342944">
              <a:lnSpc>
                <a:spcPct val="115000"/>
              </a:lnSpc>
              <a:spcBef>
                <a:spcPts val="1019"/>
              </a:spcBef>
              <a:spcAft>
                <a:spcPts val="1019"/>
              </a:spcAft>
              <a:buClr>
                <a:srgbClr val="93C47D"/>
              </a:buClr>
              <a:buSzPts val="1700"/>
              <a:buFont typeface="Avenir"/>
              <a:buChar char="●"/>
            </a:pPr>
            <a:r>
              <a:rPr lang="en-US" dirty="0">
                <a:latin typeface="Avenir"/>
                <a:ea typeface="Avenir"/>
                <a:cs typeface="Avenir"/>
                <a:sym typeface="Avenir"/>
              </a:rPr>
              <a:t>Customers do not need to be present for the </a:t>
            </a:r>
            <a:r>
              <a:rPr lang="en-US" dirty="0">
                <a:solidFill>
                  <a:schemeClr val="bg2"/>
                </a:solidFill>
                <a:latin typeface="Avenir"/>
                <a:ea typeface="Avenir"/>
                <a:cs typeface="Avenir"/>
                <a:sym typeface="Avenir"/>
              </a:rPr>
              <a:t>meter changeout, and no appointment is needed except under special circumstances.</a:t>
            </a:r>
          </a:p>
          <a:p>
            <a:pPr marL="372709" indent="-342944">
              <a:spcBef>
                <a:spcPts val="1019"/>
              </a:spcBef>
              <a:spcAft>
                <a:spcPts val="1019"/>
              </a:spcAft>
              <a:buClr>
                <a:srgbClr val="93C47D"/>
              </a:buClr>
              <a:buSzPts val="1700"/>
              <a:buFont typeface="Avenir"/>
              <a:buChar char="●"/>
            </a:pPr>
            <a:r>
              <a:rPr lang="en-US" dirty="0">
                <a:solidFill>
                  <a:schemeClr val="bg2"/>
                </a:solidFill>
                <a:latin typeface="Avenir"/>
                <a:ea typeface="Avenir"/>
                <a:cs typeface="Avenir"/>
                <a:sym typeface="Avenir"/>
              </a:rPr>
              <a:t>Installation will </a:t>
            </a:r>
            <a:r>
              <a:rPr lang="en-US" dirty="0">
                <a:latin typeface="Avenir"/>
                <a:ea typeface="Avenir"/>
                <a:cs typeface="Avenir"/>
                <a:sym typeface="Avenir"/>
              </a:rPr>
              <a:t>require power to be turned off for 5 to 15 minutes. </a:t>
            </a:r>
          </a:p>
        </p:txBody>
      </p:sp>
    </p:spTree>
    <p:extLst>
      <p:ext uri="{BB962C8B-B14F-4D97-AF65-F5344CB8AC3E}">
        <p14:creationId xmlns:p14="http://schemas.microsoft.com/office/powerpoint/2010/main" val="26043455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73d706b819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73d706b819_0_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22942" indent="0">
              <a:buClr>
                <a:srgbClr val="93C47D"/>
              </a:buClr>
              <a:buSzPts val="1700"/>
              <a:buNone/>
            </a:pPr>
            <a:r>
              <a:rPr lang="en" dirty="0">
                <a:latin typeface="Avenir"/>
                <a:ea typeface="Avenir"/>
                <a:cs typeface="Avenir"/>
                <a:sym typeface="Avenir"/>
              </a:rPr>
              <a:t>Customers: </a:t>
            </a:r>
          </a:p>
          <a:p>
            <a:pPr indent="-342944">
              <a:buClr>
                <a:srgbClr val="93C47D"/>
              </a:buClr>
              <a:buSzPts val="1700"/>
              <a:buFont typeface="Avenir"/>
              <a:buChar char="●"/>
            </a:pPr>
            <a:r>
              <a:rPr lang="en" dirty="0">
                <a:latin typeface="Avenir"/>
                <a:ea typeface="Avenir"/>
                <a:cs typeface="Avenir"/>
                <a:sym typeface="Avenir"/>
              </a:rPr>
              <a:t>do not need to be </a:t>
            </a:r>
            <a:r>
              <a:rPr lang="en-US" dirty="0">
                <a:latin typeface="Avenir"/>
                <a:ea typeface="Avenir"/>
                <a:cs typeface="Avenir"/>
                <a:sym typeface="Avenir"/>
              </a:rPr>
              <a:t>present,</a:t>
            </a:r>
            <a:r>
              <a:rPr lang="en" dirty="0">
                <a:solidFill>
                  <a:schemeClr val="bg2"/>
                </a:solidFill>
                <a:latin typeface="Avenir"/>
                <a:ea typeface="Avenir"/>
                <a:cs typeface="Avenir"/>
                <a:sym typeface="Avenir"/>
              </a:rPr>
              <a:t> and no appointment is needed except under special circumstances. </a:t>
            </a:r>
          </a:p>
          <a:p>
            <a:pPr indent="-342944">
              <a:buClr>
                <a:srgbClr val="93C47D"/>
              </a:buClr>
              <a:buSzPts val="1700"/>
              <a:buFont typeface="Avenir"/>
              <a:buChar char="●"/>
            </a:pPr>
            <a:r>
              <a:rPr lang="en-US" dirty="0">
                <a:solidFill>
                  <a:schemeClr val="bg2"/>
                </a:solidFill>
                <a:latin typeface="Avenir"/>
                <a:ea typeface="Avenir"/>
                <a:cs typeface="Avenir"/>
                <a:sym typeface="Avenir"/>
              </a:rPr>
              <a:t>should ensure there is adequate clearance around their meter prior to their installation date. </a:t>
            </a:r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2baf904aef_4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2baf904aef_4_1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712eee492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712eee4923_0_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36026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712eee492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712eee4923_0_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9327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755" y="136925"/>
            <a:ext cx="7332041" cy="531092"/>
          </a:xfrm>
        </p:spPr>
        <p:txBody>
          <a:bodyPr/>
          <a:lstStyle>
            <a:lvl1pPr>
              <a:defRPr>
                <a:solidFill>
                  <a:srgbClr val="0054BB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697" y="1112709"/>
            <a:ext cx="7332041" cy="2395682"/>
          </a:xfrm>
          <a:prstGeom prst="rect">
            <a:avLst/>
          </a:prstGeom>
        </p:spPr>
        <p:txBody>
          <a:bodyPr/>
          <a:lstStyle>
            <a:lvl1pPr>
              <a:buClrTx/>
              <a:defRPr b="0"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 marL="1030288" indent="-228600">
              <a:buClrTx/>
              <a:defRPr>
                <a:solidFill>
                  <a:schemeClr val="tx1"/>
                </a:solidFill>
              </a:defRPr>
            </a:lvl3pPr>
            <a:lvl4pPr marL="1255713" indent="-228600">
              <a:buClrTx/>
              <a:defRPr>
                <a:solidFill>
                  <a:schemeClr val="tx1"/>
                </a:solidFill>
              </a:defRPr>
            </a:lvl4pPr>
            <a:lvl5pPr>
              <a:defRPr sz="2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idx="12" hasCustomPrompt="1"/>
          </p:nvPr>
        </p:nvSpPr>
        <p:spPr>
          <a:xfrm>
            <a:off x="254641" y="718238"/>
            <a:ext cx="7332041" cy="334819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b="0">
                <a:solidFill>
                  <a:srgbClr val="0054B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 Header</a:t>
            </a:r>
          </a:p>
        </p:txBody>
      </p:sp>
    </p:spTree>
    <p:extLst>
      <p:ext uri="{BB962C8B-B14F-4D97-AF65-F5344CB8AC3E}">
        <p14:creationId xmlns:p14="http://schemas.microsoft.com/office/powerpoint/2010/main" val="13479521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">
          <p15:clr>
            <a:srgbClr val="FBAE40"/>
          </p15:clr>
        </p15:guide>
        <p15:guide id="2" pos="33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+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0370" y="1249137"/>
            <a:ext cx="3563698" cy="27766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4195125" y="1249280"/>
            <a:ext cx="3794220" cy="2776538"/>
          </a:xfrm>
          <a:prstGeom prst="rect">
            <a:avLst/>
          </a:prstGeom>
        </p:spPr>
        <p:txBody>
          <a:bodyPr vert="horz"/>
          <a:lstStyle>
            <a:lvl1pPr>
              <a:buClrTx/>
              <a:defRPr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97971" y="129722"/>
            <a:ext cx="7543030" cy="60036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>
                <a:solidFill>
                  <a:srgbClr val="0054BB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2" hasCustomPrompt="1"/>
          </p:nvPr>
        </p:nvSpPr>
        <p:spPr>
          <a:xfrm>
            <a:off x="250370" y="730087"/>
            <a:ext cx="7543031" cy="334819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b="0">
                <a:solidFill>
                  <a:srgbClr val="0054B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 Header</a:t>
            </a:r>
          </a:p>
        </p:txBody>
      </p:sp>
    </p:spTree>
    <p:extLst>
      <p:ext uri="{BB962C8B-B14F-4D97-AF65-F5344CB8AC3E}">
        <p14:creationId xmlns:p14="http://schemas.microsoft.com/office/powerpoint/2010/main" val="2176225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">
          <p15:clr>
            <a:srgbClr val="FBAE40"/>
          </p15:clr>
        </p15:guide>
        <p15:guide id="2" pos="33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+ 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530" y="1186545"/>
            <a:ext cx="7235152" cy="10102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4172699" y="2360615"/>
            <a:ext cx="3494039" cy="1172225"/>
          </a:xfrm>
          <a:prstGeom prst="rect">
            <a:avLst/>
          </a:prstGeom>
        </p:spPr>
        <p:txBody>
          <a:bodyPr vert="horz"/>
          <a:lstStyle>
            <a:lvl1pPr>
              <a:buClrTx/>
              <a:defRPr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134044" y="154428"/>
            <a:ext cx="7235152" cy="53109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>
                <a:solidFill>
                  <a:srgbClr val="0054BB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373530" y="2360615"/>
            <a:ext cx="3656062" cy="1172225"/>
          </a:xfrm>
          <a:prstGeom prst="rect">
            <a:avLst/>
          </a:prstGeom>
        </p:spPr>
        <p:txBody>
          <a:bodyPr vert="horz"/>
          <a:lstStyle>
            <a:lvl1pPr>
              <a:buClrTx/>
              <a:defRPr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idx="12" hasCustomPrompt="1"/>
          </p:nvPr>
        </p:nvSpPr>
        <p:spPr>
          <a:xfrm>
            <a:off x="250159" y="772475"/>
            <a:ext cx="7235152" cy="334819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b="0">
                <a:solidFill>
                  <a:srgbClr val="0054B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 Header</a:t>
            </a:r>
          </a:p>
        </p:txBody>
      </p:sp>
    </p:spTree>
    <p:extLst>
      <p:ext uri="{BB962C8B-B14F-4D97-AF65-F5344CB8AC3E}">
        <p14:creationId xmlns:p14="http://schemas.microsoft.com/office/powerpoint/2010/main" val="367650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">
          <p15:clr>
            <a:srgbClr val="FBAE40"/>
          </p15:clr>
        </p15:guide>
        <p15:guide id="2" pos="33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755" y="136925"/>
            <a:ext cx="7332041" cy="531092"/>
          </a:xfrm>
        </p:spPr>
        <p:txBody>
          <a:bodyPr/>
          <a:lstStyle>
            <a:lvl1pPr>
              <a:defRPr>
                <a:solidFill>
                  <a:srgbClr val="0054BB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697" y="1112709"/>
            <a:ext cx="7332041" cy="2395682"/>
          </a:xfrm>
          <a:prstGeom prst="rect">
            <a:avLst/>
          </a:prstGeom>
        </p:spPr>
        <p:txBody>
          <a:bodyPr/>
          <a:lstStyle>
            <a:lvl1pPr>
              <a:buClrTx/>
              <a:defRPr b="0"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 marL="1030288" indent="-228600">
              <a:buClrTx/>
              <a:defRPr>
                <a:solidFill>
                  <a:schemeClr val="tx1"/>
                </a:solidFill>
              </a:defRPr>
            </a:lvl3pPr>
            <a:lvl4pPr marL="1255713" indent="-228600">
              <a:buClrTx/>
              <a:defRPr>
                <a:solidFill>
                  <a:schemeClr val="tx1"/>
                </a:solidFill>
              </a:defRPr>
            </a:lvl4pPr>
            <a:lvl5pPr>
              <a:defRPr sz="2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idx="12" hasCustomPrompt="1"/>
          </p:nvPr>
        </p:nvSpPr>
        <p:spPr>
          <a:xfrm>
            <a:off x="254641" y="718238"/>
            <a:ext cx="7332041" cy="334819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b="0">
                <a:solidFill>
                  <a:srgbClr val="0054B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 Header</a:t>
            </a:r>
          </a:p>
        </p:txBody>
      </p:sp>
    </p:spTree>
    <p:extLst>
      <p:ext uri="{BB962C8B-B14F-4D97-AF65-F5344CB8AC3E}">
        <p14:creationId xmlns:p14="http://schemas.microsoft.com/office/powerpoint/2010/main" val="27704697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">
          <p15:clr>
            <a:srgbClr val="FBAE40"/>
          </p15:clr>
        </p15:guide>
        <p15:guide id="2" pos="33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79065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24A29-6A24-654C-4E1D-326F57F65A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3BFADB-2433-9F0F-6FD2-19690044D0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5BACEC-EE80-6A98-6486-0C1F83BC9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E867D-1591-6746-AA5A-49D593A314FA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61799-83EA-FC81-A8B9-0E1886BA4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0EDCD-CD87-F547-0B09-A9177146A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2395B-5C69-6148-B559-D8A87779E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767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6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7306" y="317500"/>
            <a:ext cx="7466548" cy="53109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7307" y="1074509"/>
            <a:ext cx="7466548" cy="3169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377306" y="459462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/>
                </a:solidFill>
                <a:latin typeface="+mn-lt"/>
              </a:defRPr>
            </a:lvl1pPr>
          </a:lstStyle>
          <a:p>
            <a:fld id="{C2F54246-149E-864C-916A-81A701D3BB7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2548" y="4605159"/>
            <a:ext cx="448040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26619E"/>
                </a:solidFill>
              </a:defRPr>
            </a:lvl1pPr>
          </a:lstStyle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FC34E0-7E7E-A34B-811E-044BCE3CE54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751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1" i="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A5BF29"/>
        </a:buClr>
        <a:buFont typeface="Arial"/>
        <a:buChar char="•"/>
        <a:defRPr sz="2200" b="1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A5BF29"/>
        </a:buClr>
        <a:buFont typeface="Arial"/>
        <a:buChar char="–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A5BF29"/>
        </a:buClr>
        <a:buFont typeface="Arial"/>
        <a:buChar char="•"/>
        <a:defRPr sz="18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A5BF29"/>
        </a:buClr>
        <a:buFont typeface="Wingdings" charset="2"/>
        <a:buChar char="Ø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5.png"/><Relationship Id="rId7" Type="http://schemas.openxmlformats.org/officeDocument/2006/relationships/hyperlink" Target="https://www.epelectric.com/smartmeters/tx#zip-search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play.google.com/store/apps/details?id=com.meridianepemobile&amp;hl=en_US&amp;gl=US&amp;pli=1" TargetMode="External"/><Relationship Id="rId5" Type="http://schemas.openxmlformats.org/officeDocument/2006/relationships/hyperlink" Target="https://apps.apple.com/us/app/el-paso-electric/id1579068277" TargetMode="External"/><Relationship Id="rId4" Type="http://schemas.openxmlformats.org/officeDocument/2006/relationships/hyperlink" Target="https://myaccount.epelectric.com/" TargetMode="External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LS0kVZ98f4M" TargetMode="External"/><Relationship Id="rId3" Type="http://schemas.openxmlformats.org/officeDocument/2006/relationships/image" Target="../media/image22.png"/><Relationship Id="rId7" Type="http://schemas.openxmlformats.org/officeDocument/2006/relationships/hyperlink" Target="https://www.youtube.com/watch?v=8fpXU6eOaXA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l="3627" r="5222" b="1438"/>
          <a:stretch/>
        </p:blipFill>
        <p:spPr>
          <a:xfrm>
            <a:off x="0" y="0"/>
            <a:ext cx="9144003" cy="5219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 amt="52000"/>
          </a:blip>
          <a:stretch>
            <a:fillRect/>
          </a:stretch>
        </p:blipFill>
        <p:spPr>
          <a:xfrm>
            <a:off x="1530" y="0"/>
            <a:ext cx="9144003" cy="5219652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1687603" y="363867"/>
            <a:ext cx="6056238" cy="156736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33" dirty="0">
                <a:solidFill>
                  <a:srgbClr val="0B5394"/>
                </a:solidFill>
                <a:latin typeface="Oswald"/>
                <a:ea typeface="Oswald"/>
                <a:cs typeface="Oswald"/>
                <a:sym typeface="Oswald"/>
              </a:rPr>
              <a:t>EL PASO ELECTRIC </a:t>
            </a:r>
            <a:r>
              <a:rPr lang="en-US" sz="2333" dirty="0">
                <a:solidFill>
                  <a:srgbClr val="0B5394"/>
                </a:solidFill>
                <a:latin typeface="Oswald"/>
                <a:ea typeface="Oswald"/>
                <a:cs typeface="Oswald"/>
                <a:sym typeface="Oswald"/>
              </a:rPr>
              <a:t>(EPE)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66" dirty="0">
                <a:solidFill>
                  <a:srgbClr val="0B5394"/>
                </a:solidFill>
                <a:latin typeface="Oswald"/>
                <a:ea typeface="Oswald"/>
                <a:cs typeface="Oswald"/>
                <a:sym typeface="Oswald"/>
              </a:rPr>
              <a:t>The Benefits of Smart Meters</a:t>
            </a:r>
            <a:br>
              <a:rPr lang="en-US" sz="4766" dirty="0">
                <a:solidFill>
                  <a:srgbClr val="0B5394"/>
                </a:solidFill>
                <a:latin typeface="Oswald"/>
                <a:ea typeface="Oswald"/>
                <a:cs typeface="Oswald"/>
                <a:sym typeface="Oswald"/>
              </a:rPr>
            </a:br>
            <a:r>
              <a:rPr lang="en-US" sz="4766" dirty="0">
                <a:solidFill>
                  <a:srgbClr val="0B5394"/>
                </a:solidFill>
                <a:latin typeface="Oswald"/>
                <a:ea typeface="Oswald"/>
                <a:cs typeface="Oswald"/>
                <a:sym typeface="Oswald"/>
              </a:rPr>
              <a:t>in your Home</a:t>
            </a:r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1918725" y="3531418"/>
            <a:ext cx="6819612" cy="15673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-US" sz="3000" b="1" dirty="0">
                <a:solidFill>
                  <a:srgbClr val="0B5394"/>
                </a:solidFill>
                <a:latin typeface="Avenir"/>
                <a:ea typeface="Avenir"/>
                <a:cs typeface="Avenir"/>
                <a:sym typeface="Avenir"/>
              </a:rPr>
              <a:t>Grisel E. Ramirez, P.E.</a:t>
            </a:r>
            <a:endParaRPr sz="3000" b="1" dirty="0">
              <a:solidFill>
                <a:srgbClr val="0B5394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2000" b="1" dirty="0">
                <a:solidFill>
                  <a:srgbClr val="0B5394"/>
                </a:solidFill>
                <a:latin typeface="Avenir"/>
                <a:ea typeface="Avenir"/>
                <a:cs typeface="Avenir"/>
                <a:sym typeface="Avenir"/>
              </a:rPr>
              <a:t>Supervisor – Adavanced Metering and Analytics</a:t>
            </a: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endParaRPr lang="en" sz="2000" b="1" dirty="0">
              <a:solidFill>
                <a:srgbClr val="0B5394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endParaRPr lang="en" sz="2000" b="1" dirty="0">
              <a:solidFill>
                <a:srgbClr val="0B5394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2000" b="1" dirty="0">
                <a:solidFill>
                  <a:srgbClr val="0B5394"/>
                </a:solidFill>
                <a:latin typeface="Avenir"/>
                <a:ea typeface="Avenir"/>
                <a:cs typeface="Avenir"/>
                <a:sym typeface="Avenir"/>
              </a:rPr>
              <a:t>					August 1, 2023</a:t>
            </a:r>
            <a:endParaRPr sz="2000" b="1" dirty="0">
              <a:solidFill>
                <a:srgbClr val="0B5394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83538" y="1320350"/>
            <a:ext cx="1654799" cy="167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6">
            <a:alphaModFix/>
          </a:blip>
          <a:srcRect t="49" b="39"/>
          <a:stretch/>
        </p:blipFill>
        <p:spPr>
          <a:xfrm>
            <a:off x="658050" y="559850"/>
            <a:ext cx="922649" cy="664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5"/>
          <p:cNvPicPr preferRelativeResize="0"/>
          <p:nvPr/>
        </p:nvPicPr>
        <p:blipFill rotWithShape="1">
          <a:blip r:embed="rId3">
            <a:alphaModFix amt="23000"/>
          </a:blip>
          <a:srcRect l="14994" b="17891"/>
          <a:stretch/>
        </p:blipFill>
        <p:spPr>
          <a:xfrm>
            <a:off x="3866625" y="4516398"/>
            <a:ext cx="5277376" cy="6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5"/>
          <p:cNvSpPr txBox="1">
            <a:spLocks noGrp="1"/>
          </p:cNvSpPr>
          <p:nvPr>
            <p:ph type="title"/>
          </p:nvPr>
        </p:nvSpPr>
        <p:spPr>
          <a:xfrm>
            <a:off x="1606774" y="299601"/>
            <a:ext cx="6002623" cy="5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00" dirty="0">
                <a:solidFill>
                  <a:srgbClr val="0B5394"/>
                </a:solidFill>
                <a:latin typeface="Oswald"/>
                <a:ea typeface="Oswald"/>
                <a:cs typeface="Oswald"/>
                <a:sym typeface="Oswald"/>
              </a:rPr>
              <a:t>SMART METERS ADVANCE EPE’S MISSION</a:t>
            </a:r>
            <a:endParaRPr sz="2400" dirty="0">
              <a:solidFill>
                <a:srgbClr val="0B5394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0" name="Google Shape;80;p15"/>
          <p:cNvSpPr txBox="1">
            <a:spLocks noGrp="1"/>
          </p:cNvSpPr>
          <p:nvPr>
            <p:ph type="body" idx="1"/>
          </p:nvPr>
        </p:nvSpPr>
        <p:spPr>
          <a:xfrm>
            <a:off x="1606775" y="1105100"/>
            <a:ext cx="7111500" cy="335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700"/>
              <a:buFont typeface="Avenir"/>
              <a:buChar char="●"/>
            </a:pPr>
            <a:r>
              <a:rPr lang="en" sz="1700" dirty="0">
                <a:latin typeface="Avenir"/>
                <a:ea typeface="Avenir"/>
                <a:cs typeface="Avenir"/>
                <a:sym typeface="Avenir"/>
              </a:rPr>
              <a:t>EPE is transforming the energy landscape, and this is a significant step in the transformation. </a:t>
            </a:r>
            <a:endParaRPr sz="1700" dirty="0">
              <a:latin typeface="Avenir"/>
              <a:ea typeface="Avenir"/>
              <a:cs typeface="Avenir"/>
              <a:sym typeface="Avenir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700"/>
              <a:buFont typeface="Avenir"/>
              <a:buChar char="●"/>
            </a:pPr>
            <a:r>
              <a:rPr lang="en" sz="1700" dirty="0">
                <a:latin typeface="Avenir"/>
                <a:ea typeface="Avenir"/>
                <a:cs typeface="Avenir"/>
                <a:sym typeface="Avenir"/>
              </a:rPr>
              <a:t>Smart meters will help EPE achieve its climate goals of becoming carbon neutral by 2035 and carbon free by 2045. </a:t>
            </a:r>
            <a:endParaRPr sz="1700" dirty="0">
              <a:latin typeface="Avenir"/>
              <a:ea typeface="Avenir"/>
              <a:cs typeface="Avenir"/>
              <a:sym typeface="Avenir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700"/>
              <a:buFont typeface="Avenir"/>
              <a:buChar char="●"/>
            </a:pPr>
            <a:r>
              <a:rPr lang="en" sz="1700" dirty="0">
                <a:latin typeface="Avenir"/>
                <a:ea typeface="Avenir"/>
                <a:cs typeface="Avenir"/>
                <a:sym typeface="Avenir"/>
              </a:rPr>
              <a:t>EPE’s strategic pillars:</a:t>
            </a: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Avenir"/>
              <a:buChar char="○"/>
            </a:pPr>
            <a:r>
              <a:rPr lang="en-US" sz="1700" dirty="0">
                <a:latin typeface="Avenir"/>
                <a:ea typeface="Avenir"/>
                <a:cs typeface="Avenir"/>
                <a:sym typeface="Avenir"/>
              </a:rPr>
              <a:t>Build trusted partnerships </a:t>
            </a: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Avenir"/>
              <a:buChar char="○"/>
            </a:pPr>
            <a:r>
              <a:rPr lang="en-US" sz="1700" dirty="0">
                <a:latin typeface="Avenir"/>
                <a:ea typeface="Avenir"/>
                <a:cs typeface="Avenir"/>
                <a:sym typeface="Avenir"/>
              </a:rPr>
              <a:t>Propel growth in our region</a:t>
            </a:r>
          </a:p>
          <a:p>
            <a:pPr lvl="1" indent="-336550">
              <a:buSzPts val="1700"/>
              <a:buFont typeface="Avenir"/>
              <a:buChar char="○"/>
            </a:pPr>
            <a:r>
              <a:rPr lang="en-US" sz="1700" dirty="0">
                <a:latin typeface="Avenir"/>
                <a:ea typeface="Avenir"/>
                <a:cs typeface="Avenir"/>
                <a:sym typeface="Avenir"/>
              </a:rPr>
              <a:t>Leverage technology </a:t>
            </a:r>
          </a:p>
          <a:p>
            <a:pPr lvl="1" indent="-336550">
              <a:buSzPts val="1700"/>
              <a:buFont typeface="Avenir"/>
              <a:buChar char="○"/>
            </a:pPr>
            <a:r>
              <a:rPr lang="en-US" sz="1700" dirty="0">
                <a:latin typeface="Avenir"/>
                <a:ea typeface="Avenir"/>
                <a:cs typeface="Avenir"/>
                <a:sym typeface="Avenir"/>
              </a:rPr>
              <a:t>Lead with environmental sustainability</a:t>
            </a: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Avenir"/>
              <a:buChar char="○"/>
            </a:pPr>
            <a:r>
              <a:rPr lang="en-US" sz="1700" dirty="0">
                <a:latin typeface="Avenir"/>
                <a:ea typeface="Avenir"/>
                <a:cs typeface="Avenir"/>
                <a:sym typeface="Avenir"/>
              </a:rPr>
              <a:t>Drive a culture of empowerment </a:t>
            </a:r>
          </a:p>
        </p:txBody>
      </p:sp>
      <p:sp>
        <p:nvSpPr>
          <p:cNvPr id="81" name="Google Shape;81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0B5394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2</a:t>
            </a:fld>
            <a:endParaRPr b="1">
              <a:solidFill>
                <a:srgbClr val="0B5394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2" name="Google Shape;82;p15"/>
          <p:cNvSpPr txBox="1"/>
          <p:nvPr/>
        </p:nvSpPr>
        <p:spPr>
          <a:xfrm>
            <a:off x="4708775" y="4706125"/>
            <a:ext cx="3942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r" rtl="0">
              <a:lnSpc>
                <a:spcPct val="115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" sz="800" b="1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EPE Smart Meters 101</a:t>
            </a:r>
            <a:endParaRPr sz="800" b="1"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83" name="Google Shape;83;p15"/>
          <p:cNvPicPr preferRelativeResize="0"/>
          <p:nvPr/>
        </p:nvPicPr>
        <p:blipFill rotWithShape="1">
          <a:blip r:embed="rId4">
            <a:alphaModFix/>
          </a:blip>
          <a:srcRect t="49" b="39"/>
          <a:stretch/>
        </p:blipFill>
        <p:spPr>
          <a:xfrm>
            <a:off x="8262050" y="549925"/>
            <a:ext cx="661448" cy="476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erial view of housing community">
            <a:extLst>
              <a:ext uri="{FF2B5EF4-FFF2-40B4-BE49-F238E27FC236}">
                <a16:creationId xmlns:a16="http://schemas.microsoft.com/office/drawing/2014/main" id="{52E2F91D-A8E0-2120-7D35-EDC7187DAD5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625" r="30008"/>
          <a:stretch/>
        </p:blipFill>
        <p:spPr>
          <a:xfrm>
            <a:off x="2183" y="0"/>
            <a:ext cx="1360317" cy="5143500"/>
          </a:xfrm>
          <a:prstGeom prst="rect">
            <a:avLst/>
          </a:prstGeom>
        </p:spPr>
      </p:pic>
      <p:pic>
        <p:nvPicPr>
          <p:cNvPr id="76" name="Google Shape;76;p15"/>
          <p:cNvPicPr preferRelativeResize="0"/>
          <p:nvPr/>
        </p:nvPicPr>
        <p:blipFill>
          <a:blip r:embed="rId6">
            <a:alphaModFix amt="68000"/>
          </a:blip>
          <a:stretch>
            <a:fillRect/>
          </a:stretch>
        </p:blipFill>
        <p:spPr>
          <a:xfrm>
            <a:off x="-10550" y="0"/>
            <a:ext cx="137305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6"/>
          <p:cNvPicPr preferRelativeResize="0"/>
          <p:nvPr/>
        </p:nvPicPr>
        <p:blipFill rotWithShape="1">
          <a:blip r:embed="rId3">
            <a:alphaModFix/>
          </a:blip>
          <a:srcRect l="35035" r="47159"/>
          <a:stretch/>
        </p:blipFill>
        <p:spPr>
          <a:xfrm>
            <a:off x="0" y="0"/>
            <a:ext cx="1373051" cy="5143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4">
            <a:alphaModFix amt="48000"/>
          </a:blip>
          <a:stretch>
            <a:fillRect/>
          </a:stretch>
        </p:blipFill>
        <p:spPr>
          <a:xfrm>
            <a:off x="3" y="0"/>
            <a:ext cx="137235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 rotWithShape="1">
          <a:blip r:embed="rId5">
            <a:alphaModFix amt="23000"/>
          </a:blip>
          <a:srcRect l="14994" b="17891"/>
          <a:stretch/>
        </p:blipFill>
        <p:spPr>
          <a:xfrm>
            <a:off x="3866625" y="4516398"/>
            <a:ext cx="5277376" cy="6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6"/>
          <p:cNvSpPr txBox="1">
            <a:spLocks noGrp="1"/>
          </p:cNvSpPr>
          <p:nvPr>
            <p:ph type="body" idx="1"/>
          </p:nvPr>
        </p:nvSpPr>
        <p:spPr>
          <a:xfrm>
            <a:off x="1695900" y="1190475"/>
            <a:ext cx="5603397" cy="2613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92500" lnSpcReduction="10000"/>
          </a:bodyPr>
          <a:lstStyle/>
          <a:p>
            <a:pPr marL="365760" indent="-355600">
              <a:lnSpc>
                <a:spcPct val="150000"/>
              </a:lnSpc>
              <a:buClr>
                <a:srgbClr val="93C47D"/>
              </a:buClr>
              <a:buSzPts val="2000"/>
              <a:buFont typeface="Avenir"/>
              <a:buChar char="●"/>
            </a:pPr>
            <a:r>
              <a:rPr lang="en-US" sz="2000" dirty="0">
                <a:latin typeface="Avenir"/>
                <a:ea typeface="Avenir"/>
                <a:cs typeface="Avenir"/>
                <a:sym typeface="Avenir"/>
              </a:rPr>
              <a:t>Improve outage management</a:t>
            </a:r>
          </a:p>
          <a:p>
            <a:pPr marL="36576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000"/>
              <a:buFont typeface="Avenir"/>
              <a:buChar char="●"/>
            </a:pPr>
            <a:r>
              <a:rPr lang="en-US" sz="2000" dirty="0">
                <a:solidFill>
                  <a:schemeClr val="bg2"/>
                </a:solidFill>
                <a:latin typeface="Avenir"/>
                <a:ea typeface="Avenir"/>
                <a:cs typeface="Avenir"/>
                <a:sym typeface="Avenir"/>
              </a:rPr>
              <a:t>More control over energy use </a:t>
            </a:r>
            <a:endParaRPr sz="2000" dirty="0">
              <a:solidFill>
                <a:schemeClr val="bg2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365760" lvl="0" indent="-355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93C47D"/>
              </a:buClr>
              <a:buSzPts val="2000"/>
              <a:buFont typeface="Avenir"/>
              <a:buChar char="●"/>
            </a:pPr>
            <a:r>
              <a:rPr lang="en" sz="2000" dirty="0">
                <a:latin typeface="Avenir"/>
                <a:ea typeface="Avenir"/>
                <a:cs typeface="Avenir"/>
                <a:sym typeface="Avenir"/>
              </a:rPr>
              <a:t>Maximize customer experience</a:t>
            </a:r>
            <a:endParaRPr sz="2000" dirty="0">
              <a:latin typeface="Avenir"/>
              <a:ea typeface="Avenir"/>
              <a:cs typeface="Avenir"/>
              <a:sym typeface="Avenir"/>
            </a:endParaRPr>
          </a:p>
          <a:p>
            <a:pPr marL="365760" lvl="0" indent="-355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93C47D"/>
              </a:buClr>
              <a:buSzPts val="2000"/>
              <a:buFont typeface="Avenir"/>
              <a:buChar char="●"/>
            </a:pPr>
            <a:r>
              <a:rPr lang="en-US" sz="2000" dirty="0">
                <a:latin typeface="Avenir"/>
                <a:ea typeface="Avenir"/>
                <a:cs typeface="Avenir"/>
                <a:sym typeface="Avenir"/>
              </a:rPr>
              <a:t>Provide a wider range of program offerings </a:t>
            </a:r>
            <a:endParaRPr sz="2000" dirty="0">
              <a:latin typeface="Avenir"/>
              <a:ea typeface="Avenir"/>
              <a:cs typeface="Avenir"/>
              <a:sym typeface="Avenir"/>
            </a:endParaRPr>
          </a:p>
          <a:p>
            <a:pPr marL="365760" lvl="0" indent="-355600" algn="l" rtl="0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>
                <a:srgbClr val="93C47D"/>
              </a:buClr>
              <a:buSzPts val="2000"/>
              <a:buFont typeface="Avenir"/>
              <a:buChar char="●"/>
            </a:pPr>
            <a:r>
              <a:rPr lang="en" sz="2000" dirty="0">
                <a:latin typeface="Avenir"/>
                <a:ea typeface="Avenir"/>
                <a:cs typeface="Avenir"/>
                <a:sym typeface="Avenir"/>
              </a:rPr>
              <a:t>Enhance reliability and resiliency</a:t>
            </a:r>
            <a:endParaRPr sz="2000" dirty="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2" name="Google Shape;92;p16"/>
          <p:cNvSpPr txBox="1">
            <a:spLocks noGrp="1"/>
          </p:cNvSpPr>
          <p:nvPr>
            <p:ph type="title"/>
          </p:nvPr>
        </p:nvSpPr>
        <p:spPr>
          <a:xfrm>
            <a:off x="1593650" y="525850"/>
            <a:ext cx="3581100" cy="58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20">
                <a:solidFill>
                  <a:srgbClr val="0B5394"/>
                </a:solidFill>
                <a:latin typeface="Oswald"/>
                <a:ea typeface="Oswald"/>
                <a:cs typeface="Oswald"/>
                <a:sym typeface="Oswald"/>
              </a:rPr>
              <a:t>CUSTOMER BENEFITS</a:t>
            </a:r>
            <a:endParaRPr sz="2520">
              <a:solidFill>
                <a:srgbClr val="0B5394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3" name="Google Shape;93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0B5394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3</a:t>
            </a:fld>
            <a:endParaRPr/>
          </a:p>
        </p:txBody>
      </p:sp>
      <p:sp>
        <p:nvSpPr>
          <p:cNvPr id="94" name="Google Shape;94;p16"/>
          <p:cNvSpPr txBox="1"/>
          <p:nvPr/>
        </p:nvSpPr>
        <p:spPr>
          <a:xfrm>
            <a:off x="4708775" y="4706125"/>
            <a:ext cx="3942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r" rtl="0">
              <a:lnSpc>
                <a:spcPct val="115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" sz="800" b="1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EPE Smart Meters 101</a:t>
            </a:r>
            <a:endParaRPr sz="800" b="1"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95" name="Google Shape;95;p16"/>
          <p:cNvPicPr preferRelativeResize="0"/>
          <p:nvPr/>
        </p:nvPicPr>
        <p:blipFill rotWithShape="1">
          <a:blip r:embed="rId6">
            <a:alphaModFix/>
          </a:blip>
          <a:srcRect t="49" b="39"/>
          <a:stretch/>
        </p:blipFill>
        <p:spPr>
          <a:xfrm>
            <a:off x="8262050" y="549925"/>
            <a:ext cx="661448" cy="476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 l="46086" r="38897"/>
          <a:stretch/>
        </p:blipFill>
        <p:spPr>
          <a:xfrm>
            <a:off x="0" y="0"/>
            <a:ext cx="137305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/>
          <p:cNvPicPr preferRelativeResize="0"/>
          <p:nvPr/>
        </p:nvPicPr>
        <p:blipFill>
          <a:blip r:embed="rId4">
            <a:alphaModFix amt="62000"/>
          </a:blip>
          <a:stretch>
            <a:fillRect/>
          </a:stretch>
        </p:blipFill>
        <p:spPr>
          <a:xfrm>
            <a:off x="353" y="0"/>
            <a:ext cx="137235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7"/>
          <p:cNvPicPr preferRelativeResize="0"/>
          <p:nvPr/>
        </p:nvPicPr>
        <p:blipFill rotWithShape="1">
          <a:blip r:embed="rId5">
            <a:alphaModFix amt="23000"/>
          </a:blip>
          <a:srcRect l="14994" b="17891"/>
          <a:stretch/>
        </p:blipFill>
        <p:spPr>
          <a:xfrm>
            <a:off x="3866625" y="4516398"/>
            <a:ext cx="5277376" cy="6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7"/>
          <p:cNvSpPr txBox="1">
            <a:spLocks noGrp="1"/>
          </p:cNvSpPr>
          <p:nvPr>
            <p:ph type="title"/>
          </p:nvPr>
        </p:nvSpPr>
        <p:spPr>
          <a:xfrm>
            <a:off x="1547700" y="301483"/>
            <a:ext cx="6539700" cy="4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 dirty="0">
                <a:solidFill>
                  <a:srgbClr val="0B5394"/>
                </a:solidFill>
                <a:latin typeface="Oswald"/>
                <a:ea typeface="Oswald"/>
                <a:cs typeface="Oswald"/>
                <a:sym typeface="Oswald"/>
              </a:rPr>
              <a:t>NOW, YOU’VE GOT THE POWER</a:t>
            </a:r>
            <a:endParaRPr sz="2500" dirty="0">
              <a:solidFill>
                <a:srgbClr val="0B5394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4" name="Google Shape;104;p17"/>
          <p:cNvSpPr txBox="1">
            <a:spLocks noGrp="1"/>
          </p:cNvSpPr>
          <p:nvPr>
            <p:ph type="body" idx="1"/>
          </p:nvPr>
        </p:nvSpPr>
        <p:spPr>
          <a:xfrm>
            <a:off x="1372703" y="904296"/>
            <a:ext cx="4615471" cy="399377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700"/>
              <a:buFont typeface="Avenir"/>
              <a:buChar char="●"/>
            </a:pPr>
            <a:r>
              <a:rPr lang="en" sz="1700" dirty="0">
                <a:latin typeface="Avenir"/>
                <a:ea typeface="Avenir"/>
                <a:cs typeface="Avenir"/>
                <a:sym typeface="Avenir"/>
              </a:rPr>
              <a:t>The smart meters will provide energy consumption data in near real time so customers can track their energy use and make simple adjustments to save money and help the environment. </a:t>
            </a:r>
            <a:endParaRPr sz="1700" dirty="0">
              <a:latin typeface="Avenir"/>
              <a:ea typeface="Avenir"/>
              <a:cs typeface="Avenir"/>
              <a:sym typeface="Avenir"/>
            </a:endParaRPr>
          </a:p>
          <a:p>
            <a:pPr marL="914400" lvl="1" indent="-336550" algn="l" rtl="0">
              <a:spcBef>
                <a:spcPts val="1000"/>
              </a:spcBef>
              <a:spcAft>
                <a:spcPts val="0"/>
              </a:spcAft>
              <a:buSzPts val="1700"/>
              <a:buFont typeface="Avenir"/>
              <a:buChar char="○"/>
            </a:pPr>
            <a:r>
              <a:rPr lang="en" sz="1700" dirty="0">
                <a:latin typeface="Avenir"/>
                <a:ea typeface="Avenir"/>
                <a:cs typeface="Avenir"/>
                <a:sym typeface="Avenir"/>
              </a:rPr>
              <a:t>Option to access energy data through online portal </a:t>
            </a:r>
            <a:endParaRPr sz="1700" dirty="0">
              <a:latin typeface="Avenir"/>
              <a:ea typeface="Avenir"/>
              <a:cs typeface="Avenir"/>
              <a:sym typeface="Avenir"/>
            </a:endParaRPr>
          </a:p>
          <a:p>
            <a:pPr marL="914400" lvl="1" indent="-336550" algn="l" rtl="0">
              <a:spcBef>
                <a:spcPts val="1000"/>
              </a:spcBef>
              <a:spcAft>
                <a:spcPts val="0"/>
              </a:spcAft>
              <a:buSzPts val="1700"/>
              <a:buFont typeface="Avenir"/>
              <a:buChar char="○"/>
            </a:pPr>
            <a:r>
              <a:rPr lang="en" sz="1700" dirty="0">
                <a:latin typeface="Avenir"/>
                <a:ea typeface="Avenir"/>
                <a:cs typeface="Avenir"/>
                <a:sym typeface="Avenir"/>
              </a:rPr>
              <a:t>Option to receive customized energy saving tips, projected usage and bill alerts</a:t>
            </a:r>
          </a:p>
          <a:p>
            <a:pPr marL="914400" lvl="1" indent="-336550" algn="l" rtl="0">
              <a:spcBef>
                <a:spcPts val="1000"/>
              </a:spcBef>
              <a:spcAft>
                <a:spcPts val="0"/>
              </a:spcAft>
              <a:buSzPts val="1700"/>
              <a:buFont typeface="Avenir"/>
              <a:buChar char="○"/>
            </a:pPr>
            <a:r>
              <a:rPr lang="en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/>
                <a:ea typeface="Avenir"/>
                <a:cs typeface="Avenir"/>
                <a:sym typeface="Avenir"/>
              </a:rPr>
              <a:t>Capability to remotely modify service status and rates at request of the customer </a:t>
            </a:r>
            <a:endParaRPr sz="1700" dirty="0">
              <a:solidFill>
                <a:schemeClr val="tx1">
                  <a:lumMod val="65000"/>
                  <a:lumOff val="35000"/>
                </a:schemeClr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5" name="Google Shape;105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0B5394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4</a:t>
            </a:fld>
            <a:endParaRPr/>
          </a:p>
        </p:txBody>
      </p:sp>
      <p:sp>
        <p:nvSpPr>
          <p:cNvPr id="106" name="Google Shape;106;p17"/>
          <p:cNvSpPr txBox="1"/>
          <p:nvPr/>
        </p:nvSpPr>
        <p:spPr>
          <a:xfrm>
            <a:off x="4708775" y="4706125"/>
            <a:ext cx="3942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r" rtl="0">
              <a:lnSpc>
                <a:spcPct val="115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" sz="800" b="1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EPE Smart Meters 101</a:t>
            </a:r>
            <a:endParaRPr sz="800" b="1"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07" name="Google Shape;107;p17"/>
          <p:cNvPicPr preferRelativeResize="0"/>
          <p:nvPr/>
        </p:nvPicPr>
        <p:blipFill rotWithShape="1">
          <a:blip r:embed="rId6">
            <a:alphaModFix/>
          </a:blip>
          <a:srcRect t="49" b="39"/>
          <a:stretch/>
        </p:blipFill>
        <p:spPr>
          <a:xfrm>
            <a:off x="8262049" y="401789"/>
            <a:ext cx="661448" cy="476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csi_billAdvisor_energyHistory_billView_temperature.png">
            <a:extLst>
              <a:ext uri="{FF2B5EF4-FFF2-40B4-BE49-F238E27FC236}">
                <a16:creationId xmlns:a16="http://schemas.microsoft.com/office/drawing/2014/main" id="{D57C92D1-D56E-4549-8F3F-53E0DA587A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534" y="904296"/>
            <a:ext cx="2874273" cy="1748722"/>
          </a:xfrm>
          <a:prstGeom prst="rect">
            <a:avLst/>
          </a:prstGeom>
          <a:ln>
            <a:solidFill>
              <a:srgbClr val="58595B"/>
            </a:solidFill>
          </a:ln>
        </p:spPr>
      </p:pic>
      <p:pic>
        <p:nvPicPr>
          <p:cNvPr id="11" name="Picture 10" descr="csi_billAdvisor_energyHistory_dayView_temperature.png">
            <a:extLst>
              <a:ext uri="{FF2B5EF4-FFF2-40B4-BE49-F238E27FC236}">
                <a16:creationId xmlns:a16="http://schemas.microsoft.com/office/drawing/2014/main" id="{4C7C9D47-7382-4A03-927E-AD3F44C789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534" y="2842636"/>
            <a:ext cx="2897926" cy="1761374"/>
          </a:xfrm>
          <a:prstGeom prst="rect">
            <a:avLst/>
          </a:prstGeom>
          <a:ln>
            <a:solidFill>
              <a:srgbClr val="58595B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l="33145" r="40328"/>
          <a:stretch/>
        </p:blipFill>
        <p:spPr>
          <a:xfrm>
            <a:off x="0" y="0"/>
            <a:ext cx="137977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 amt="68000"/>
          </a:blip>
          <a:stretch>
            <a:fillRect/>
          </a:stretch>
        </p:blipFill>
        <p:spPr>
          <a:xfrm>
            <a:off x="0" y="0"/>
            <a:ext cx="137977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5">
            <a:alphaModFix amt="23000"/>
          </a:blip>
          <a:srcRect l="14994" b="17891"/>
          <a:stretch/>
        </p:blipFill>
        <p:spPr>
          <a:xfrm>
            <a:off x="3866625" y="4516398"/>
            <a:ext cx="5277376" cy="6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1599475" y="547775"/>
            <a:ext cx="4997700" cy="4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00" dirty="0">
                <a:solidFill>
                  <a:srgbClr val="0B5394"/>
                </a:solidFill>
                <a:latin typeface="Oswald"/>
                <a:ea typeface="Oswald"/>
                <a:cs typeface="Oswald"/>
                <a:sym typeface="Oswald"/>
              </a:rPr>
              <a:t>ADDRESSING CONCERNS</a:t>
            </a:r>
            <a:endParaRPr sz="2520" dirty="0">
              <a:solidFill>
                <a:srgbClr val="0B5394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8" name="Google Shape;68;p14"/>
          <p:cNvSpPr txBox="1">
            <a:spLocks noGrp="1"/>
          </p:cNvSpPr>
          <p:nvPr>
            <p:ph type="body" idx="1"/>
          </p:nvPr>
        </p:nvSpPr>
        <p:spPr>
          <a:xfrm>
            <a:off x="1606775" y="1080925"/>
            <a:ext cx="6955500" cy="313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6576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900"/>
              <a:buChar char="●"/>
            </a:pPr>
            <a:r>
              <a:rPr lang="en-US" dirty="0">
                <a:solidFill>
                  <a:schemeClr val="bg2"/>
                </a:solidFill>
                <a:latin typeface="Avenir"/>
                <a:ea typeface="Avenir"/>
                <a:cs typeface="Avenir"/>
                <a:sym typeface="Avenir"/>
              </a:rPr>
              <a:t>Smart meters provide detailed energy usage information for customers to assess and act on savings recommendations. They do not manage energy use or control thermostats.</a:t>
            </a:r>
          </a:p>
          <a:p>
            <a:pPr marL="1651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900"/>
              <a:buNone/>
            </a:pPr>
            <a:endParaRPr lang="en-US" dirty="0">
              <a:solidFill>
                <a:schemeClr val="bg2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36576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900"/>
              <a:buChar char="●"/>
            </a:pPr>
            <a:r>
              <a:rPr lang="en-US" dirty="0">
                <a:solidFill>
                  <a:schemeClr val="bg2"/>
                </a:solidFill>
                <a:latin typeface="Avenir"/>
                <a:ea typeface="Avenir"/>
                <a:cs typeface="Avenir"/>
                <a:sym typeface="Avenir"/>
              </a:rPr>
              <a:t>EPE will not share customer data with third parties unless requested by the customer.</a:t>
            </a:r>
          </a:p>
          <a:p>
            <a:pPr marL="1651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900"/>
              <a:buNone/>
            </a:pPr>
            <a:endParaRPr lang="en-US" dirty="0">
              <a:solidFill>
                <a:schemeClr val="bg2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36576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900"/>
              <a:buChar char="●"/>
            </a:pPr>
            <a:r>
              <a:rPr lang="en-US" dirty="0">
                <a:solidFill>
                  <a:schemeClr val="bg2"/>
                </a:solidFill>
                <a:latin typeface="Avenir"/>
                <a:ea typeface="Avenir"/>
                <a:cs typeface="Avenir"/>
                <a:sym typeface="Avenir"/>
              </a:rPr>
              <a:t>A surcharge or rider on the monthly electric bill helps cover the cost of smart meters.</a:t>
            </a:r>
          </a:p>
          <a:p>
            <a:pPr marL="1651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900"/>
              <a:buNone/>
            </a:pPr>
            <a:endParaRPr lang="en-US" dirty="0">
              <a:solidFill>
                <a:schemeClr val="bg2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365760" indent="-349250">
              <a:lnSpc>
                <a:spcPct val="100000"/>
              </a:lnSpc>
              <a:buClr>
                <a:srgbClr val="93C47D"/>
              </a:buClr>
              <a:buSzPts val="1900"/>
            </a:pPr>
            <a:r>
              <a:rPr lang="en-US" dirty="0">
                <a:solidFill>
                  <a:schemeClr val="bg2"/>
                </a:solidFill>
                <a:latin typeface="Avenir"/>
                <a:ea typeface="Avenir"/>
                <a:cs typeface="Avenir"/>
                <a:sym typeface="Avenir"/>
              </a:rPr>
              <a:t>Beware of scams: Installers will not request payment, personal information, or account details.</a:t>
            </a:r>
          </a:p>
        </p:txBody>
      </p:sp>
      <p:sp>
        <p:nvSpPr>
          <p:cNvPr id="69" name="Google Shape;69;p14"/>
          <p:cNvSpPr txBox="1"/>
          <p:nvPr/>
        </p:nvSpPr>
        <p:spPr>
          <a:xfrm>
            <a:off x="4708775" y="4706125"/>
            <a:ext cx="3942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r" rtl="0">
              <a:lnSpc>
                <a:spcPct val="115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" sz="800" b="1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EPE Smart Meters 101</a:t>
            </a:r>
            <a:endParaRPr sz="800" b="1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0" name="Google Shape;7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0B5394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5</a:t>
            </a:fld>
            <a:endParaRPr>
              <a:solidFill>
                <a:srgbClr val="0B5394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pic>
        <p:nvPicPr>
          <p:cNvPr id="71" name="Google Shape;71;p14"/>
          <p:cNvPicPr preferRelativeResize="0"/>
          <p:nvPr/>
        </p:nvPicPr>
        <p:blipFill rotWithShape="1">
          <a:blip r:embed="rId6">
            <a:alphaModFix/>
          </a:blip>
          <a:srcRect t="49" b="39"/>
          <a:stretch/>
        </p:blipFill>
        <p:spPr>
          <a:xfrm>
            <a:off x="8262050" y="549925"/>
            <a:ext cx="661448" cy="476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4372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E6CDB-11E0-4F1D-B1BA-723835AE2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711" y="110809"/>
            <a:ext cx="5698577" cy="531092"/>
          </a:xfrm>
        </p:spPr>
        <p:txBody>
          <a:bodyPr>
            <a:normAutofit fontScale="90000"/>
          </a:bodyPr>
          <a:lstStyle/>
          <a:p>
            <a:r>
              <a:rPr lang="en" sz="2800" dirty="0">
                <a:solidFill>
                  <a:srgbClr val="0B5394"/>
                </a:solidFill>
                <a:latin typeface="Oswald"/>
                <a:ea typeface="Oswald"/>
                <a:cs typeface="Oswald"/>
                <a:sym typeface="Oswald"/>
              </a:rPr>
              <a:t>WHEN WILL MY SMART METER BE INSTALLED?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FC4273-BA09-63CC-44F3-A348E2B8D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66" y="774239"/>
            <a:ext cx="4528270" cy="3468308"/>
          </a:xfrm>
          <a:prstGeom prst="rect">
            <a:avLst/>
          </a:prstGeom>
        </p:spPr>
      </p:pic>
      <p:sp>
        <p:nvSpPr>
          <p:cNvPr id="9" name="Google Shape;91;p16">
            <a:extLst>
              <a:ext uri="{FF2B5EF4-FFF2-40B4-BE49-F238E27FC236}">
                <a16:creationId xmlns:a16="http://schemas.microsoft.com/office/drawing/2014/main" id="{17522906-B436-C7A8-5B02-8DB7BAC1106F}"/>
              </a:ext>
            </a:extLst>
          </p:cNvPr>
          <p:cNvSpPr txBox="1">
            <a:spLocks/>
          </p:cNvSpPr>
          <p:nvPr/>
        </p:nvSpPr>
        <p:spPr>
          <a:xfrm>
            <a:off x="5217459" y="774239"/>
            <a:ext cx="3864751" cy="2081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800"/>
              <a:buFont typeface="Arial"/>
              <a:buChar char="●"/>
              <a:defRPr sz="18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 typeface="Arial"/>
              <a:buChar char="○"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30288" marR="0" lvl="2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 typeface="Arial"/>
              <a:buChar char="■"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55713" marR="0" lvl="3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 typeface="Arial"/>
              <a:buChar char="●"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2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0160" indent="0">
              <a:lnSpc>
                <a:spcPct val="150000"/>
              </a:lnSpc>
              <a:buClr>
                <a:srgbClr val="93C47D"/>
              </a:buClr>
              <a:buSzPts val="2000"/>
              <a:buNone/>
            </a:pPr>
            <a:r>
              <a:rPr lang="en-US" sz="2000" b="0" i="0" dirty="0">
                <a:solidFill>
                  <a:srgbClr val="0F5132"/>
                </a:solidFill>
                <a:effectLst/>
                <a:latin typeface="avenir-roman"/>
              </a:rPr>
              <a:t>Take advantage of your new smart meter!</a:t>
            </a:r>
          </a:p>
          <a:p>
            <a:pPr marL="353060">
              <a:lnSpc>
                <a:spcPct val="150000"/>
              </a:lnSpc>
              <a:buClr>
                <a:srgbClr val="93C47D"/>
              </a:buClr>
              <a:buSzPts val="2000"/>
            </a:pPr>
            <a:r>
              <a:rPr lang="en-US" sz="2000" dirty="0">
                <a:solidFill>
                  <a:srgbClr val="0F5132"/>
                </a:solidFill>
                <a:latin typeface="avenir-roman"/>
              </a:rPr>
              <a:t>C</a:t>
            </a:r>
            <a:r>
              <a:rPr lang="en-US" sz="2000" b="0" i="0" dirty="0">
                <a:solidFill>
                  <a:srgbClr val="0F5132"/>
                </a:solidFill>
                <a:effectLst/>
                <a:latin typeface="avenir-roman"/>
              </a:rPr>
              <a:t>reate an online account with El Paso Electric. Visit </a:t>
            </a:r>
            <a:r>
              <a:rPr lang="en-US" sz="2000" b="0" i="0" u="sng" dirty="0">
                <a:effectLst/>
                <a:latin typeface="avenir-roman"/>
                <a:hlinkClick r:id="rId4"/>
              </a:rPr>
              <a:t>Manage My Account</a:t>
            </a:r>
            <a:r>
              <a:rPr lang="en-US" sz="2000" b="0" i="0" dirty="0">
                <a:solidFill>
                  <a:srgbClr val="0F5132"/>
                </a:solidFill>
                <a:effectLst/>
                <a:latin typeface="avenir-roman"/>
              </a:rPr>
              <a:t> at epelectric.com </a:t>
            </a:r>
          </a:p>
          <a:p>
            <a:pPr marL="353060">
              <a:lnSpc>
                <a:spcPct val="150000"/>
              </a:lnSpc>
              <a:buClr>
                <a:srgbClr val="93C47D"/>
              </a:buClr>
              <a:buSzPts val="2000"/>
            </a:pPr>
            <a:r>
              <a:rPr lang="en-US" sz="2000" b="0" i="0" dirty="0">
                <a:solidFill>
                  <a:srgbClr val="0F5132"/>
                </a:solidFill>
                <a:effectLst/>
                <a:latin typeface="avenir-roman"/>
              </a:rPr>
              <a:t>Manage your account by downloading the </a:t>
            </a:r>
            <a:r>
              <a:rPr lang="en-US" sz="2000" dirty="0">
                <a:solidFill>
                  <a:srgbClr val="0F5132"/>
                </a:solidFill>
                <a:latin typeface="avenir-roman"/>
              </a:rPr>
              <a:t>EPE app </a:t>
            </a:r>
            <a:r>
              <a:rPr lang="en-US" sz="2000" b="0" i="0" dirty="0">
                <a:solidFill>
                  <a:srgbClr val="0F5132"/>
                </a:solidFill>
                <a:effectLst/>
                <a:latin typeface="avenir-roman"/>
              </a:rPr>
              <a:t>in the </a:t>
            </a:r>
            <a:r>
              <a:rPr lang="en-US" sz="2000" b="0" i="0" u="sng" dirty="0">
                <a:effectLst/>
                <a:latin typeface="avenir-roman"/>
                <a:hlinkClick r:id="rId5"/>
              </a:rPr>
              <a:t>Apple Store</a:t>
            </a:r>
            <a:r>
              <a:rPr lang="en-US" sz="2000" b="0" i="0" dirty="0">
                <a:solidFill>
                  <a:srgbClr val="0F5132"/>
                </a:solidFill>
                <a:effectLst/>
                <a:latin typeface="avenir-roman"/>
              </a:rPr>
              <a:t> or </a:t>
            </a:r>
            <a:r>
              <a:rPr lang="en-US" sz="2000" b="0" i="0" u="sng" dirty="0">
                <a:effectLst/>
                <a:latin typeface="avenir-roman"/>
                <a:hlinkClick r:id="rId6"/>
              </a:rPr>
              <a:t>Google Play</a:t>
            </a:r>
            <a:r>
              <a:rPr lang="en-US" sz="2000" b="0" i="0" dirty="0">
                <a:solidFill>
                  <a:srgbClr val="0F5132"/>
                </a:solidFill>
                <a:effectLst/>
                <a:latin typeface="avenir-roman"/>
              </a:rPr>
              <a:t>.</a:t>
            </a:r>
            <a:endParaRPr lang="en-US" sz="2000" dirty="0">
              <a:solidFill>
                <a:schemeClr val="bg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B3E3BD-0287-1BD8-91FA-338E562358BB}"/>
              </a:ext>
            </a:extLst>
          </p:cNvPr>
          <p:cNvSpPr txBox="1"/>
          <p:nvPr/>
        </p:nvSpPr>
        <p:spPr>
          <a:xfrm>
            <a:off x="628116" y="4684977"/>
            <a:ext cx="47791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7"/>
              </a:rPr>
              <a:t>https://www.epelectric.com/smartmeters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6EF3AE-79A9-64D9-8DF3-90A54CB6D4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17459" y="2796951"/>
            <a:ext cx="2185948" cy="15723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764B18-8E94-B1D2-E1BD-2250C64C70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1262" y="3076416"/>
            <a:ext cx="2720948" cy="196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817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AD824-D08C-0CFD-BCC4-ED9034028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500" dirty="0">
                <a:solidFill>
                  <a:srgbClr val="0B5394"/>
                </a:solidFill>
                <a:latin typeface="Oswald"/>
              </a:rPr>
              <a:t>AMS Deployment - Optimization Area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F928E-5F67-69EC-25D1-D5A54CAD9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197760-79CE-C40B-7288-C8478D19E8F3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 anchor="ctr">
            <a:noAutofit/>
          </a:bodyPr>
          <a:lstStyle/>
          <a:p>
            <a:pPr algn="ctr"/>
            <a:r>
              <a:rPr lang="en-US" sz="1600" b="1" dirty="0">
                <a:latin typeface="Arial Nova Cond Light" panose="020B0306020202020204" pitchFamily="34" charset="0"/>
              </a:rPr>
              <a:t>September 2023 – June 2024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28B8224-F836-D20F-2CB3-7B715FDC3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79" y="1154748"/>
            <a:ext cx="5522077" cy="3760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C2407B19-6AA7-E198-8375-730AD7BA8A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0" r="46721" b="18936"/>
          <a:stretch/>
        </p:blipFill>
        <p:spPr bwMode="auto">
          <a:xfrm>
            <a:off x="6378224" y="1154748"/>
            <a:ext cx="1485549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5311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B16BD-2FC9-749D-C8AA-8251308DA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300" dirty="0">
                <a:solidFill>
                  <a:srgbClr val="0B5394"/>
                </a:solidFill>
                <a:latin typeface="Oswald"/>
              </a:rPr>
              <a:t>AMS Deployment - Optimization Area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2A8B9-4258-343A-3F0B-63707F64E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C948FF-3F90-D292-8EE8-668578266214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254641" y="646848"/>
            <a:ext cx="7332041" cy="334819"/>
          </a:xfrm>
        </p:spPr>
        <p:txBody>
          <a:bodyPr anchor="ctr">
            <a:noAutofit/>
          </a:bodyPr>
          <a:lstStyle/>
          <a:p>
            <a:pPr algn="ctr">
              <a:lnSpc>
                <a:spcPct val="135000"/>
              </a:lnSpc>
            </a:pPr>
            <a:r>
              <a:rPr lang="en-US" sz="1600" b="1" dirty="0">
                <a:latin typeface="Arial Nova Cond Light" panose="020B0306020202020204" pitchFamily="34" charset="0"/>
              </a:rPr>
              <a:t>May 2024 – February 2025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A46A459-57D3-FA74-FA07-2E872957F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41" y="1036603"/>
            <a:ext cx="5133975" cy="363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FC923C4-C8BC-5362-152E-BFCF30FD3E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2" r="49524" b="14114"/>
          <a:stretch/>
        </p:blipFill>
        <p:spPr bwMode="auto">
          <a:xfrm>
            <a:off x="6463146" y="1074655"/>
            <a:ext cx="1239648" cy="3579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1182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3"/>
          <p:cNvPicPr preferRelativeResize="0"/>
          <p:nvPr/>
        </p:nvPicPr>
        <p:blipFill rotWithShape="1">
          <a:blip r:embed="rId3">
            <a:alphaModFix/>
          </a:blip>
          <a:srcRect l="27971" t="12426" r="21153"/>
          <a:stretch/>
        </p:blipFill>
        <p:spPr>
          <a:xfrm>
            <a:off x="0" y="0"/>
            <a:ext cx="137305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3"/>
          <p:cNvPicPr preferRelativeResize="0"/>
          <p:nvPr/>
        </p:nvPicPr>
        <p:blipFill>
          <a:blip r:embed="rId4">
            <a:alphaModFix amt="48000"/>
          </a:blip>
          <a:stretch>
            <a:fillRect/>
          </a:stretch>
        </p:blipFill>
        <p:spPr>
          <a:xfrm>
            <a:off x="3" y="0"/>
            <a:ext cx="137235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3"/>
          <p:cNvPicPr preferRelativeResize="0"/>
          <p:nvPr/>
        </p:nvPicPr>
        <p:blipFill rotWithShape="1">
          <a:blip r:embed="rId5">
            <a:alphaModFix amt="23000"/>
          </a:blip>
          <a:srcRect l="14994" b="17891"/>
          <a:stretch/>
        </p:blipFill>
        <p:spPr>
          <a:xfrm>
            <a:off x="3866625" y="4516398"/>
            <a:ext cx="5277376" cy="62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3"/>
          <p:cNvPicPr preferRelativeResize="0"/>
          <p:nvPr/>
        </p:nvPicPr>
        <p:blipFill rotWithShape="1">
          <a:blip r:embed="rId6">
            <a:alphaModFix/>
          </a:blip>
          <a:srcRect t="49" b="39"/>
          <a:stretch/>
        </p:blipFill>
        <p:spPr>
          <a:xfrm>
            <a:off x="339225" y="338750"/>
            <a:ext cx="667524" cy="4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3"/>
          <p:cNvSpPr txBox="1">
            <a:spLocks noGrp="1"/>
          </p:cNvSpPr>
          <p:nvPr>
            <p:ph type="title"/>
          </p:nvPr>
        </p:nvSpPr>
        <p:spPr>
          <a:xfrm>
            <a:off x="1617400" y="116378"/>
            <a:ext cx="4671000" cy="4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30" dirty="0">
                <a:solidFill>
                  <a:srgbClr val="0B5394"/>
                </a:solidFill>
                <a:latin typeface="Oswald"/>
                <a:ea typeface="Oswald"/>
                <a:cs typeface="Oswald"/>
                <a:sym typeface="Oswald"/>
              </a:rPr>
              <a:t>INSTALLATION PROCESS</a:t>
            </a:r>
            <a:endParaRPr sz="2530" dirty="0">
              <a:solidFill>
                <a:srgbClr val="0B5394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1" name="Google Shape;171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0B5394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9</a:t>
            </a:fld>
            <a:endParaRPr dirty="0"/>
          </a:p>
        </p:txBody>
      </p:sp>
      <p:sp>
        <p:nvSpPr>
          <p:cNvPr id="172" name="Google Shape;172;p23"/>
          <p:cNvSpPr txBox="1"/>
          <p:nvPr/>
        </p:nvSpPr>
        <p:spPr>
          <a:xfrm>
            <a:off x="4708775" y="4706125"/>
            <a:ext cx="3942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r" rtl="0">
              <a:lnSpc>
                <a:spcPct val="115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" sz="800" b="1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EPE Smart Meters 101</a:t>
            </a:r>
            <a:endParaRPr sz="800" b="1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" name="Google Shape;80;p15">
            <a:extLst>
              <a:ext uri="{FF2B5EF4-FFF2-40B4-BE49-F238E27FC236}">
                <a16:creationId xmlns:a16="http://schemas.microsoft.com/office/drawing/2014/main" id="{C9440400-9598-E44E-5272-B2C74CFAFF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606775" y="486401"/>
            <a:ext cx="4681625" cy="335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indent="-336550">
              <a:lnSpc>
                <a:spcPct val="150000"/>
              </a:lnSpc>
              <a:buClr>
                <a:srgbClr val="93C47D"/>
              </a:buClr>
              <a:buSzPts val="1700"/>
              <a:buFont typeface="Avenir"/>
              <a:buChar char="●"/>
            </a:pPr>
            <a:r>
              <a:rPr lang="en-US" sz="1400" b="0" i="0" dirty="0">
                <a:solidFill>
                  <a:srgbClr val="374151"/>
                </a:solidFill>
                <a:effectLst/>
                <a:latin typeface="Söhne"/>
              </a:rPr>
              <a:t>Customers will receive mail notification 30-60 days prior to inform them about their upcoming installation  </a:t>
            </a:r>
          </a:p>
          <a:p>
            <a:pPr indent="-336550">
              <a:lnSpc>
                <a:spcPct val="150000"/>
              </a:lnSpc>
              <a:buClr>
                <a:srgbClr val="93C47D"/>
              </a:buClr>
              <a:buSzPts val="1700"/>
              <a:buFont typeface="Avenir"/>
              <a:buChar char="●"/>
            </a:pPr>
            <a:r>
              <a:rPr lang="en-US" sz="1400" b="0" i="0" dirty="0">
                <a:solidFill>
                  <a:srgbClr val="374151"/>
                </a:solidFill>
                <a:effectLst/>
                <a:latin typeface="Söhne"/>
              </a:rPr>
              <a:t>No customer presence or appointment required for meter changeout, except in special cases.</a:t>
            </a:r>
            <a:endParaRPr lang="en-US" sz="1400" b="0" i="0" dirty="0">
              <a:solidFill>
                <a:srgbClr val="374151"/>
              </a:solidFill>
              <a:effectLst/>
              <a:latin typeface="Avenir"/>
              <a:sym typeface="Avenir"/>
            </a:endParaRPr>
          </a:p>
          <a:p>
            <a:pPr indent="-336550">
              <a:lnSpc>
                <a:spcPct val="150000"/>
              </a:lnSpc>
              <a:buClr>
                <a:srgbClr val="93C47D"/>
              </a:buClr>
              <a:buSzPts val="1700"/>
              <a:buFont typeface="Avenir"/>
              <a:buChar char="●"/>
            </a:pPr>
            <a:r>
              <a:rPr lang="en-US" sz="1400" b="0" i="0" dirty="0">
                <a:solidFill>
                  <a:srgbClr val="374151"/>
                </a:solidFill>
                <a:effectLst/>
                <a:latin typeface="Söhne"/>
              </a:rPr>
              <a:t>Ensure meter clearance before installation.</a:t>
            </a:r>
            <a:r>
              <a:rPr lang="en-US" sz="1400" dirty="0">
                <a:latin typeface="Avenir"/>
                <a:ea typeface="Avenir"/>
                <a:cs typeface="Avenir"/>
                <a:sym typeface="Avenir"/>
              </a:rPr>
              <a:t> </a:t>
            </a:r>
          </a:p>
          <a:p>
            <a:pPr indent="-336550">
              <a:lnSpc>
                <a:spcPct val="150000"/>
              </a:lnSpc>
              <a:buClr>
                <a:srgbClr val="93C47D"/>
              </a:buClr>
              <a:buSzPts val="1700"/>
              <a:buFont typeface="Avenir"/>
              <a:buChar char="●"/>
            </a:pPr>
            <a:r>
              <a:rPr lang="en-US" sz="1400" b="0" i="0" dirty="0">
                <a:solidFill>
                  <a:srgbClr val="374151"/>
                </a:solidFill>
                <a:effectLst/>
                <a:latin typeface="Söhne"/>
              </a:rPr>
              <a:t>Installers → EPE contractors from Texas Meter &amp; Device (TMD).</a:t>
            </a:r>
          </a:p>
          <a:p>
            <a:pPr indent="-336550">
              <a:lnSpc>
                <a:spcPct val="150000"/>
              </a:lnSpc>
              <a:buClr>
                <a:srgbClr val="93C47D"/>
              </a:buClr>
              <a:buSzPts val="1700"/>
              <a:buFont typeface="Avenir"/>
              <a:buChar char="●"/>
            </a:pPr>
            <a:r>
              <a:rPr lang="en-US" sz="1400" b="0" i="0" dirty="0">
                <a:solidFill>
                  <a:srgbClr val="374151"/>
                </a:solidFill>
                <a:effectLst/>
                <a:latin typeface="Söhne"/>
              </a:rPr>
              <a:t>No payment or personal/account information will be requested.</a:t>
            </a:r>
            <a:endParaRPr lang="en-US" sz="1400" b="0" i="0" dirty="0">
              <a:solidFill>
                <a:srgbClr val="374151"/>
              </a:solidFill>
              <a:effectLst/>
              <a:latin typeface="Avenir"/>
              <a:sym typeface="Avenir"/>
            </a:endParaRPr>
          </a:p>
          <a:p>
            <a:pPr indent="-336550">
              <a:lnSpc>
                <a:spcPct val="150000"/>
              </a:lnSpc>
              <a:buClr>
                <a:srgbClr val="93C47D"/>
              </a:buClr>
              <a:buSzPts val="1700"/>
              <a:buFont typeface="Avenir"/>
              <a:buChar char="●"/>
            </a:pPr>
            <a:r>
              <a:rPr lang="en-US" sz="1400" b="0" i="0" dirty="0">
                <a:solidFill>
                  <a:srgbClr val="374151"/>
                </a:solidFill>
                <a:effectLst/>
                <a:latin typeface="Söhne"/>
              </a:rPr>
              <a:t>Meter exchange will be done if accessible, leaving a door hanger.</a:t>
            </a:r>
          </a:p>
          <a:p>
            <a:pPr indent="-336550">
              <a:lnSpc>
                <a:spcPct val="150000"/>
              </a:lnSpc>
              <a:buClr>
                <a:srgbClr val="93C47D"/>
              </a:buClr>
              <a:buSzPts val="1700"/>
              <a:buFont typeface="Avenir"/>
              <a:buChar char="●"/>
            </a:pPr>
            <a:r>
              <a:rPr lang="en-US" sz="1400" b="0" i="0" dirty="0">
                <a:solidFill>
                  <a:srgbClr val="374151"/>
                </a:solidFill>
                <a:effectLst/>
                <a:latin typeface="Söhne"/>
              </a:rPr>
              <a:t>Power will be turned off for 5 to 15 minutes.</a:t>
            </a:r>
            <a:endParaRPr lang="en-US" sz="1400" b="0" i="0" dirty="0">
              <a:solidFill>
                <a:srgbClr val="374151"/>
              </a:solidFill>
              <a:effectLst/>
              <a:latin typeface="Avenir"/>
              <a:sym typeface="Avenir"/>
            </a:endParaRPr>
          </a:p>
          <a:p>
            <a:pPr indent="-336550">
              <a:lnSpc>
                <a:spcPct val="150000"/>
              </a:lnSpc>
              <a:buClr>
                <a:srgbClr val="93C47D"/>
              </a:buClr>
              <a:buSzPts val="1700"/>
              <a:buFont typeface="Avenir"/>
              <a:buChar char="●"/>
            </a:pPr>
            <a:r>
              <a:rPr lang="en-US" sz="1400" b="0" i="0" dirty="0">
                <a:solidFill>
                  <a:srgbClr val="374151"/>
                </a:solidFill>
                <a:effectLst/>
                <a:latin typeface="Söhne"/>
              </a:rPr>
              <a:t>Customers with special circumstances should contact EPE.</a:t>
            </a:r>
            <a:endParaRPr lang="en-US" sz="1400" dirty="0">
              <a:latin typeface="Avenir"/>
              <a:ea typeface="Avenir"/>
              <a:cs typeface="Avenir"/>
              <a:sym typeface="Avenir"/>
            </a:endParaRPr>
          </a:p>
          <a:p>
            <a:pPr marL="0" marR="0" lvl="0" indent="0" algn="l" defTabSz="4572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		ENG: </a:t>
            </a:r>
            <a:r>
              <a:rPr lang="en-US" sz="900" dirty="0">
                <a:hlinkClick r:id="rId7"/>
              </a:rPr>
              <a:t>https://www.youtube.com/watch?v=8fpXU6eOaXA</a:t>
            </a:r>
            <a:r>
              <a:rPr lang="en-US" sz="900" dirty="0"/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900" dirty="0"/>
              <a:t>		SPN: </a:t>
            </a:r>
            <a:r>
              <a:rPr lang="en-US" sz="900" dirty="0">
                <a:hlinkClick r:id="rId8"/>
              </a:rPr>
              <a:t>https://www.youtube.com/watch?v=LS0kVZ98f4M</a:t>
            </a:r>
            <a:r>
              <a:rPr lang="en-US" sz="900" dirty="0"/>
              <a:t> </a:t>
            </a:r>
          </a:p>
          <a:p>
            <a:pPr marL="120650" indent="0">
              <a:buClr>
                <a:srgbClr val="93C47D"/>
              </a:buClr>
              <a:buSzPts val="1700"/>
              <a:buNone/>
            </a:pPr>
            <a:endParaRPr lang="en-US" sz="1400" dirty="0">
              <a:solidFill>
                <a:schemeClr val="bg2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36550">
              <a:buClr>
                <a:srgbClr val="93C47D"/>
              </a:buClr>
              <a:buSzPts val="1700"/>
              <a:buFont typeface="Avenir"/>
              <a:buChar char="●"/>
            </a:pPr>
            <a:endParaRPr lang="en" sz="1400" dirty="0">
              <a:solidFill>
                <a:schemeClr val="bg2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700"/>
              <a:buFont typeface="Avenir"/>
              <a:buChar char="●"/>
            </a:pPr>
            <a:endParaRPr lang="en" sz="1400" dirty="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700"/>
              <a:buFont typeface="Avenir"/>
              <a:buChar char="●"/>
            </a:pPr>
            <a:endParaRPr lang="en-US" sz="1400" dirty="0">
              <a:latin typeface="Avenir"/>
              <a:ea typeface="Avenir"/>
              <a:cs typeface="Avenir"/>
              <a:sym typeface="Avenir"/>
            </a:endParaRPr>
          </a:p>
          <a:p>
            <a:pPr marL="1206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700"/>
              <a:buNone/>
            </a:pPr>
            <a:r>
              <a:rPr lang="en-US" sz="1400" dirty="0">
                <a:latin typeface="Avenir"/>
                <a:ea typeface="Avenir"/>
                <a:cs typeface="Avenir"/>
                <a:sym typeface="Avenir"/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158653-7F63-E7F6-FA80-746BE45F859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1406" b="1528"/>
          <a:stretch/>
        </p:blipFill>
        <p:spPr>
          <a:xfrm>
            <a:off x="6680075" y="484094"/>
            <a:ext cx="2342559" cy="394562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1"/>
          <p:cNvPicPr preferRelativeResize="0"/>
          <p:nvPr/>
        </p:nvPicPr>
        <p:blipFill rotWithShape="1">
          <a:blip r:embed="rId3">
            <a:alphaModFix/>
          </a:blip>
          <a:srcRect l="3627" r="5222" b="1438"/>
          <a:stretch/>
        </p:blipFill>
        <p:spPr>
          <a:xfrm>
            <a:off x="0" y="0"/>
            <a:ext cx="9144003" cy="521965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1"/>
          <p:cNvSpPr txBox="1">
            <a:spLocks noGrp="1"/>
          </p:cNvSpPr>
          <p:nvPr>
            <p:ph type="body" idx="1"/>
          </p:nvPr>
        </p:nvSpPr>
        <p:spPr>
          <a:xfrm>
            <a:off x="311700" y="400950"/>
            <a:ext cx="8520600" cy="133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0B5394"/>
                </a:solidFill>
                <a:latin typeface="Oswald"/>
                <a:ea typeface="Oswald"/>
                <a:cs typeface="Oswald"/>
                <a:sym typeface="Oswald"/>
              </a:rPr>
              <a:t>Thank You!</a:t>
            </a:r>
            <a:endParaRPr sz="3600" dirty="0">
              <a:solidFill>
                <a:srgbClr val="0B5394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lnSpc>
                <a:spcPct val="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 b="1" dirty="0">
                <a:solidFill>
                  <a:srgbClr val="0B5394"/>
                </a:solidFill>
                <a:latin typeface="Avenir"/>
                <a:ea typeface="Avenir"/>
                <a:cs typeface="Avenir"/>
                <a:sym typeface="Avenir"/>
              </a:rPr>
              <a:t>Visit </a:t>
            </a:r>
            <a:r>
              <a:rPr lang="en" sz="1600" b="1" dirty="0" err="1">
                <a:solidFill>
                  <a:srgbClr val="FF0000"/>
                </a:solidFill>
                <a:latin typeface="Avenir"/>
                <a:ea typeface="Avenir"/>
                <a:cs typeface="Avenir"/>
                <a:sym typeface="Avenir"/>
              </a:rPr>
              <a:t>epelectric.com</a:t>
            </a:r>
            <a:r>
              <a:rPr lang="en" sz="1600" b="1" dirty="0">
                <a:solidFill>
                  <a:srgbClr val="FF0000"/>
                </a:solidFill>
                <a:latin typeface="Avenir"/>
                <a:ea typeface="Avenir"/>
                <a:cs typeface="Avenir"/>
                <a:sym typeface="Avenir"/>
              </a:rPr>
              <a:t>/</a:t>
            </a:r>
            <a:r>
              <a:rPr lang="en" sz="1600" b="1" dirty="0" err="1">
                <a:solidFill>
                  <a:srgbClr val="FF0000"/>
                </a:solidFill>
                <a:latin typeface="Avenir"/>
                <a:ea typeface="Avenir"/>
                <a:cs typeface="Avenir"/>
                <a:sym typeface="Avenir"/>
              </a:rPr>
              <a:t>smartmeters</a:t>
            </a:r>
            <a:r>
              <a:rPr lang="en" sz="1600" b="1" dirty="0">
                <a:solidFill>
                  <a:srgbClr val="FF0000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" sz="1600" b="1" dirty="0">
                <a:solidFill>
                  <a:srgbClr val="0B5394"/>
                </a:solidFill>
                <a:latin typeface="Avenir"/>
                <a:ea typeface="Avenir"/>
                <a:cs typeface="Avenir"/>
                <a:sym typeface="Avenir"/>
              </a:rPr>
              <a:t>for more information.</a:t>
            </a:r>
            <a:endParaRPr sz="1600" b="1" dirty="0">
              <a:solidFill>
                <a:srgbClr val="0B5394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50" name="Google Shape;15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6200" y="246075"/>
            <a:ext cx="1331850" cy="1347599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0B5394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0"/>
          <p:cNvPicPr preferRelativeResize="0"/>
          <p:nvPr/>
        </p:nvPicPr>
        <p:blipFill rotWithShape="1">
          <a:blip r:embed="rId3">
            <a:alphaModFix amt="23000"/>
          </a:blip>
          <a:srcRect l="14994" b="17891"/>
          <a:stretch/>
        </p:blipFill>
        <p:spPr>
          <a:xfrm>
            <a:off x="3866625" y="4516398"/>
            <a:ext cx="5277376" cy="62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0"/>
          <p:cNvPicPr preferRelativeResize="0"/>
          <p:nvPr/>
        </p:nvPicPr>
        <p:blipFill rotWithShape="1">
          <a:blip r:embed="rId4">
            <a:alphaModFix/>
          </a:blip>
          <a:srcRect l="63594" r="18648"/>
          <a:stretch/>
        </p:blipFill>
        <p:spPr>
          <a:xfrm>
            <a:off x="0" y="-25"/>
            <a:ext cx="1372349" cy="514355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0"/>
          <p:cNvSpPr txBox="1">
            <a:spLocks noGrp="1"/>
          </p:cNvSpPr>
          <p:nvPr>
            <p:ph type="title"/>
          </p:nvPr>
        </p:nvSpPr>
        <p:spPr>
          <a:xfrm>
            <a:off x="1602625" y="534150"/>
            <a:ext cx="68478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30" dirty="0">
                <a:solidFill>
                  <a:srgbClr val="0B5394"/>
                </a:solidFill>
                <a:latin typeface="Oswald"/>
                <a:ea typeface="Oswald"/>
                <a:cs typeface="Oswald"/>
                <a:sym typeface="Oswald"/>
              </a:rPr>
              <a:t>NM MONTHLY SURCHARGE</a:t>
            </a:r>
            <a:endParaRPr sz="2530" dirty="0">
              <a:solidFill>
                <a:srgbClr val="0B5394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0" name="Google Shape;1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0B5394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11</a:t>
            </a:fld>
            <a:endParaRPr/>
          </a:p>
        </p:txBody>
      </p:sp>
      <p:sp>
        <p:nvSpPr>
          <p:cNvPr id="141" name="Google Shape;141;p20"/>
          <p:cNvSpPr txBox="1"/>
          <p:nvPr/>
        </p:nvSpPr>
        <p:spPr>
          <a:xfrm>
            <a:off x="4708775" y="4706125"/>
            <a:ext cx="3942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r" rtl="0">
              <a:lnSpc>
                <a:spcPct val="115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" sz="800" b="1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EPE Smart Meters 101</a:t>
            </a:r>
            <a:endParaRPr sz="800" b="1"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42" name="Google Shape;142;p20"/>
          <p:cNvPicPr preferRelativeResize="0"/>
          <p:nvPr/>
        </p:nvPicPr>
        <p:blipFill>
          <a:blip r:embed="rId5">
            <a:alphaModFix amt="58000"/>
          </a:blip>
          <a:stretch>
            <a:fillRect/>
          </a:stretch>
        </p:blipFill>
        <p:spPr>
          <a:xfrm>
            <a:off x="3" y="0"/>
            <a:ext cx="137235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0"/>
          <p:cNvPicPr preferRelativeResize="0"/>
          <p:nvPr/>
        </p:nvPicPr>
        <p:blipFill rotWithShape="1">
          <a:blip r:embed="rId6">
            <a:alphaModFix/>
          </a:blip>
          <a:srcRect t="49" b="39"/>
          <a:stretch/>
        </p:blipFill>
        <p:spPr>
          <a:xfrm>
            <a:off x="8262050" y="549925"/>
            <a:ext cx="661448" cy="476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0E9EE0B-4C2D-FF4C-1E0C-091832473A4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292"/>
          <a:stretch/>
        </p:blipFill>
        <p:spPr>
          <a:xfrm>
            <a:off x="1683321" y="1026501"/>
            <a:ext cx="5913152" cy="345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057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0"/>
          <p:cNvPicPr preferRelativeResize="0"/>
          <p:nvPr/>
        </p:nvPicPr>
        <p:blipFill rotWithShape="1">
          <a:blip r:embed="rId3">
            <a:alphaModFix amt="23000"/>
          </a:blip>
          <a:srcRect l="14994" b="17891"/>
          <a:stretch/>
        </p:blipFill>
        <p:spPr>
          <a:xfrm>
            <a:off x="3866625" y="4516398"/>
            <a:ext cx="5277376" cy="62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0"/>
          <p:cNvPicPr preferRelativeResize="0"/>
          <p:nvPr/>
        </p:nvPicPr>
        <p:blipFill rotWithShape="1">
          <a:blip r:embed="rId4">
            <a:alphaModFix/>
          </a:blip>
          <a:srcRect l="63594" r="18648"/>
          <a:stretch/>
        </p:blipFill>
        <p:spPr>
          <a:xfrm>
            <a:off x="0" y="-25"/>
            <a:ext cx="1372349" cy="514355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0"/>
          <p:cNvSpPr txBox="1">
            <a:spLocks noGrp="1"/>
          </p:cNvSpPr>
          <p:nvPr>
            <p:ph type="title"/>
          </p:nvPr>
        </p:nvSpPr>
        <p:spPr>
          <a:xfrm>
            <a:off x="1602625" y="534150"/>
            <a:ext cx="68478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30" dirty="0">
                <a:solidFill>
                  <a:srgbClr val="0B5394"/>
                </a:solidFill>
                <a:latin typeface="Oswald"/>
                <a:ea typeface="Oswald"/>
                <a:cs typeface="Oswald"/>
                <a:sym typeface="Oswald"/>
              </a:rPr>
              <a:t>NM OPT FEES</a:t>
            </a:r>
            <a:endParaRPr sz="2530" dirty="0">
              <a:solidFill>
                <a:srgbClr val="0B5394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0" name="Google Shape;1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0B5394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12</a:t>
            </a:fld>
            <a:endParaRPr/>
          </a:p>
        </p:txBody>
      </p:sp>
      <p:sp>
        <p:nvSpPr>
          <p:cNvPr id="141" name="Google Shape;141;p20"/>
          <p:cNvSpPr txBox="1"/>
          <p:nvPr/>
        </p:nvSpPr>
        <p:spPr>
          <a:xfrm>
            <a:off x="4708775" y="4706125"/>
            <a:ext cx="3942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r" rtl="0">
              <a:lnSpc>
                <a:spcPct val="115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" sz="800" b="1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EPE Smart Meters 101</a:t>
            </a:r>
            <a:endParaRPr sz="800" b="1"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42" name="Google Shape;142;p20"/>
          <p:cNvPicPr preferRelativeResize="0"/>
          <p:nvPr/>
        </p:nvPicPr>
        <p:blipFill>
          <a:blip r:embed="rId5">
            <a:alphaModFix amt="58000"/>
          </a:blip>
          <a:stretch>
            <a:fillRect/>
          </a:stretch>
        </p:blipFill>
        <p:spPr>
          <a:xfrm>
            <a:off x="3" y="0"/>
            <a:ext cx="137235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0"/>
          <p:cNvPicPr preferRelativeResize="0"/>
          <p:nvPr/>
        </p:nvPicPr>
        <p:blipFill rotWithShape="1">
          <a:blip r:embed="rId6">
            <a:alphaModFix/>
          </a:blip>
          <a:srcRect t="49" b="39"/>
          <a:stretch/>
        </p:blipFill>
        <p:spPr>
          <a:xfrm>
            <a:off x="8262050" y="549925"/>
            <a:ext cx="661448" cy="476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1E0BE17-21EA-72CA-D842-AEA6FCD25D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3988" y="1247774"/>
            <a:ext cx="4665849" cy="353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61428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BG 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2854</TotalTime>
  <Words>728</Words>
  <Application>Microsoft Office PowerPoint</Application>
  <PresentationFormat>On-screen Show (16:9)</PresentationFormat>
  <Paragraphs>93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Oswald SemiBold</vt:lpstr>
      <vt:lpstr>Wingdings</vt:lpstr>
      <vt:lpstr>avenir-roman</vt:lpstr>
      <vt:lpstr>Oswald</vt:lpstr>
      <vt:lpstr>Avenir</vt:lpstr>
      <vt:lpstr>Arial Nova Cond Light</vt:lpstr>
      <vt:lpstr>Arial</vt:lpstr>
      <vt:lpstr>Söhne</vt:lpstr>
      <vt:lpstr>Simple Light</vt:lpstr>
      <vt:lpstr>1_BG  1</vt:lpstr>
      <vt:lpstr>EL PASO ELECTRIC (EPE) The Benefits of Smart Meters in your Home</vt:lpstr>
      <vt:lpstr>SMART METERS ADVANCE EPE’S MISSION</vt:lpstr>
      <vt:lpstr>CUSTOMER BENEFITS</vt:lpstr>
      <vt:lpstr>NOW, YOU’VE GOT THE POWER</vt:lpstr>
      <vt:lpstr>ADDRESSING CONCERNS</vt:lpstr>
      <vt:lpstr>WHEN WILL MY SMART METER BE INSTALLED?</vt:lpstr>
      <vt:lpstr>AMS Deployment - Optimization Area 6</vt:lpstr>
      <vt:lpstr>AMS Deployment - Optimization Area 7</vt:lpstr>
      <vt:lpstr>INSTALLATION PROCESS</vt:lpstr>
      <vt:lpstr>PowerPoint Presentation</vt:lpstr>
      <vt:lpstr>NM MONTHLY SURCHARGE</vt:lpstr>
      <vt:lpstr>NM OPT FEES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PASO ELECTRIC (EPE) SMART METERS 101</dc:title>
  <dc:creator>Rowe, Michael J</dc:creator>
  <cp:lastModifiedBy>Ramirez, Grisel</cp:lastModifiedBy>
  <cp:revision>48</cp:revision>
  <cp:lastPrinted>2023-07-31T19:42:35Z</cp:lastPrinted>
  <dcterms:modified xsi:type="dcterms:W3CDTF">2023-08-15T21:42:23Z</dcterms:modified>
</cp:coreProperties>
</file>